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32918400" cy="38404800"/>
  <p:notesSz cx="38404800" cy="3291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23D"/>
    <a:srgbClr val="7F7F7F"/>
    <a:srgbClr val="27646A"/>
    <a:srgbClr val="30787F"/>
    <a:srgbClr val="359099"/>
    <a:srgbClr val="4D9A85"/>
    <a:srgbClr val="E6F2F1"/>
    <a:srgbClr val="3C7767"/>
    <a:srgbClr val="2A676E"/>
    <a:srgbClr val="308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DD4FC-4F5F-7059-D3CA-D9B3F49E807C}" v="19" dt="2026-05-15T17:25:3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2"/>
    <p:restoredTop sz="94610"/>
  </p:normalViewPr>
  <p:slideViewPr>
    <p:cSldViewPr snapToGrid="0" snapToObjects="1">
      <p:cViewPr varScale="1">
        <p:scale>
          <a:sx n="27" d="100"/>
          <a:sy n="27" d="100"/>
        </p:scale>
        <p:origin x="39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Gaspar" userId="6d4acf51-0ed5-4fa5-8569-37805c58e840" providerId="ADAL" clId="{C55FBDE7-13BC-5960-B0C0-B8A8F0676157}"/>
    <pc:docChg chg="modSld">
      <pc:chgData name="Marcia Gaspar" userId="6d4acf51-0ed5-4fa5-8569-37805c58e840" providerId="ADAL" clId="{C55FBDE7-13BC-5960-B0C0-B8A8F0676157}" dt="2026-05-15T12:44:08.398" v="2" actId="1038"/>
      <pc:docMkLst>
        <pc:docMk/>
      </pc:docMkLst>
      <pc:sldChg chg="modSp mod">
        <pc:chgData name="Marcia Gaspar" userId="6d4acf51-0ed5-4fa5-8569-37805c58e840" providerId="ADAL" clId="{C55FBDE7-13BC-5960-B0C0-B8A8F0676157}" dt="2026-05-15T12:44:08.398" v="2" actId="1038"/>
        <pc:sldMkLst>
          <pc:docMk/>
          <pc:sldMk cId="3249293926" sldId="257"/>
        </pc:sldMkLst>
        <pc:spChg chg="mod">
          <ac:chgData name="Marcia Gaspar" userId="6d4acf51-0ed5-4fa5-8569-37805c58e840" providerId="ADAL" clId="{C55FBDE7-13BC-5960-B0C0-B8A8F0676157}" dt="2026-05-15T12:44:08.398" v="2" actId="1038"/>
          <ac:spMkLst>
            <pc:docMk/>
            <pc:sldMk cId="3249293926" sldId="257"/>
            <ac:spMk id="14" creationId="{E49A5A4B-C0DC-3221-4D58-8976680429F4}"/>
          </ac:spMkLst>
        </pc:spChg>
        <pc:spChg chg="mod">
          <ac:chgData name="Marcia Gaspar" userId="6d4acf51-0ed5-4fa5-8569-37805c58e840" providerId="ADAL" clId="{C55FBDE7-13BC-5960-B0C0-B8A8F0676157}" dt="2026-05-15T12:44:08.398" v="2" actId="1038"/>
          <ac:spMkLst>
            <pc:docMk/>
            <pc:sldMk cId="3249293926" sldId="257"/>
            <ac:spMk id="79" creationId="{FC5350D6-45F5-2C86-D702-26A5D0CC56C2}"/>
          </ac:spMkLst>
        </pc:spChg>
        <pc:spChg chg="mod">
          <ac:chgData name="Marcia Gaspar" userId="6d4acf51-0ed5-4fa5-8569-37805c58e840" providerId="ADAL" clId="{C55FBDE7-13BC-5960-B0C0-B8A8F0676157}" dt="2026-05-15T12:44:08.398" v="2" actId="1038"/>
          <ac:spMkLst>
            <pc:docMk/>
            <pc:sldMk cId="3249293926" sldId="257"/>
            <ac:spMk id="115" creationId="{6A387976-881E-DD0B-E1C6-6F292F8A8A74}"/>
          </ac:spMkLst>
        </pc:spChg>
        <pc:spChg chg="mod">
          <ac:chgData name="Marcia Gaspar" userId="6d4acf51-0ed5-4fa5-8569-37805c58e840" providerId="ADAL" clId="{C55FBDE7-13BC-5960-B0C0-B8A8F0676157}" dt="2026-05-15T12:44:08.398" v="2" actId="1038"/>
          <ac:spMkLst>
            <pc:docMk/>
            <pc:sldMk cId="3249293926" sldId="257"/>
            <ac:spMk id="118" creationId="{E88F5A75-D8F6-DE5F-DC4A-F0A2F8A43CE4}"/>
          </ac:spMkLst>
        </pc:spChg>
        <pc:spChg chg="mod">
          <ac:chgData name="Marcia Gaspar" userId="6d4acf51-0ed5-4fa5-8569-37805c58e840" providerId="ADAL" clId="{C55FBDE7-13BC-5960-B0C0-B8A8F0676157}" dt="2026-05-15T12:44:08.398" v="2" actId="1038"/>
          <ac:spMkLst>
            <pc:docMk/>
            <pc:sldMk cId="3249293926" sldId="257"/>
            <ac:spMk id="121" creationId="{ED2F6FE5-6CD4-7867-6CAF-F5C5641891B4}"/>
          </ac:spMkLst>
        </pc:spChg>
      </pc:sldChg>
    </pc:docChg>
  </pc:docChgLst>
  <pc:docChgLst>
    <pc:chgData name="Marcia Gaspar" userId="S::marcia.gaspar@one-carbon.com::6d4acf51-0ed5-4fa5-8569-37805c58e840" providerId="AD" clId="Web-{08CDD4FC-4F5F-7059-D3CA-D9B3F49E807C}"/>
    <pc:docChg chg="modSld">
      <pc:chgData name="Marcia Gaspar" userId="S::marcia.gaspar@one-carbon.com::6d4acf51-0ed5-4fa5-8569-37805c58e840" providerId="AD" clId="Web-{08CDD4FC-4F5F-7059-D3CA-D9B3F49E807C}" dt="2026-05-15T17:25:33.250" v="15" actId="1076"/>
      <pc:docMkLst>
        <pc:docMk/>
      </pc:docMkLst>
      <pc:sldChg chg="modSp">
        <pc:chgData name="Marcia Gaspar" userId="S::marcia.gaspar@one-carbon.com::6d4acf51-0ed5-4fa5-8569-37805c58e840" providerId="AD" clId="Web-{08CDD4FC-4F5F-7059-D3CA-D9B3F49E807C}" dt="2026-05-15T17:25:33.250" v="15" actId="1076"/>
        <pc:sldMkLst>
          <pc:docMk/>
          <pc:sldMk cId="3249293926" sldId="257"/>
        </pc:sldMkLst>
        <pc:spChg chg="mod">
          <ac:chgData name="Marcia Gaspar" userId="S::marcia.gaspar@one-carbon.com::6d4acf51-0ed5-4fa5-8569-37805c58e840" providerId="AD" clId="Web-{08CDD4FC-4F5F-7059-D3CA-D9B3F49E807C}" dt="2026-05-15T17:25:33.250" v="15" actId="1076"/>
          <ac:spMkLst>
            <pc:docMk/>
            <pc:sldMk cId="3249293926" sldId="257"/>
            <ac:spMk id="87" creationId="{4A7B980E-70DE-5BA7-B0B4-31399832A95D}"/>
          </ac:spMkLst>
        </pc:spChg>
        <pc:spChg chg="mod">
          <ac:chgData name="Marcia Gaspar" userId="S::marcia.gaspar@one-carbon.com::6d4acf51-0ed5-4fa5-8569-37805c58e840" providerId="AD" clId="Web-{08CDD4FC-4F5F-7059-D3CA-D9B3F49E807C}" dt="2026-05-15T17:24:28.358" v="13" actId="20577"/>
          <ac:spMkLst>
            <pc:docMk/>
            <pc:sldMk cId="3249293926" sldId="257"/>
            <ac:spMk id="91" creationId="{FDB7C051-C298-5AA2-277E-C1973F1067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6">
            <a:extLst>
              <a:ext uri="{FF2B5EF4-FFF2-40B4-BE49-F238E27FC236}">
                <a16:creationId xmlns:a16="http://schemas.microsoft.com/office/drawing/2014/main" id="{E4BF8688-649C-99C3-E24A-E9C6F7792556}"/>
              </a:ext>
            </a:extLst>
          </p:cNvPr>
          <p:cNvSpPr/>
          <p:nvPr/>
        </p:nvSpPr>
        <p:spPr>
          <a:xfrm>
            <a:off x="16746621" y="4707073"/>
            <a:ext cx="15714000" cy="54000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67849-6400-1F88-7DCB-C75B2BBFCF4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5533"/>
            <a:ext cx="32918397" cy="43454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7C1CF-7116-6B70-51D2-7C62E1EE1124}"/>
              </a:ext>
            </a:extLst>
          </p:cNvPr>
          <p:cNvSpPr/>
          <p:nvPr/>
        </p:nvSpPr>
        <p:spPr>
          <a:xfrm>
            <a:off x="8" y="0"/>
            <a:ext cx="32918392" cy="4345450"/>
          </a:xfrm>
          <a:prstGeom prst="rect">
            <a:avLst/>
          </a:prstGeom>
          <a:gradFill>
            <a:gsLst>
              <a:gs pos="100000">
                <a:srgbClr val="093135">
                  <a:alpha val="33000"/>
                </a:srgbClr>
              </a:gs>
              <a:gs pos="21000">
                <a:srgbClr val="07282B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 defTabSz="811485"/>
            <a:endParaRPr lang="en-DE" sz="15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05164BB-F762-4043-1F6A-E7B4D57BDC42}"/>
              </a:ext>
            </a:extLst>
          </p:cNvPr>
          <p:cNvSpPr/>
          <p:nvPr/>
        </p:nvSpPr>
        <p:spPr>
          <a:xfrm>
            <a:off x="1039325" y="950192"/>
            <a:ext cx="26817097" cy="1375032"/>
          </a:xfrm>
          <a:prstGeom prst="rect">
            <a:avLst/>
          </a:prstGeom>
          <a:noFill/>
          <a:ln/>
          <a:effectLst>
            <a:outerShdw blurRad="215900" dist="38100" dir="2700000" algn="tl" rotWithShape="0">
              <a:schemeClr val="bg2">
                <a:lumMod val="10000"/>
                <a:alpha val="40000"/>
              </a:schemeClr>
            </a:outerShdw>
          </a:effectLst>
        </p:spPr>
        <p:txBody>
          <a:bodyPr wrap="square" lIns="0" tIns="0" rIns="0" bIns="0" rtlCol="0" anchor="ctr"/>
          <a:lstStyle/>
          <a:p>
            <a:pPr defTabSz="811485">
              <a:lnSpc>
                <a:spcPct val="90000"/>
              </a:lnSpc>
            </a:pPr>
            <a:r>
              <a:rPr lang="en-US" sz="6000" b="1" dirty="0">
                <a:solidFill>
                  <a:prstClr val="white"/>
                </a:solidFill>
                <a:latin typeface="Inter"/>
              </a:rPr>
              <a:t>A Phase 1/2 First-in-Human Study of TH9619 </a:t>
            </a:r>
          </a:p>
          <a:p>
            <a:pPr defTabSz="811485">
              <a:lnSpc>
                <a:spcPct val="90000"/>
              </a:lnSpc>
            </a:pPr>
            <a:r>
              <a:rPr lang="en-US" sz="6000" b="1" dirty="0">
                <a:solidFill>
                  <a:prstClr val="white"/>
                </a:solidFill>
                <a:latin typeface="Inter"/>
              </a:rPr>
              <a:t>in Patients With Advanced Refractory Solid Tumours (ODIN)</a:t>
            </a: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E5571B3D-7FF1-CF3A-BD0B-A247CFF4B377}"/>
              </a:ext>
            </a:extLst>
          </p:cNvPr>
          <p:cNvSpPr/>
          <p:nvPr/>
        </p:nvSpPr>
        <p:spPr>
          <a:xfrm>
            <a:off x="1039325" y="2708083"/>
            <a:ext cx="17074503" cy="620517"/>
          </a:xfrm>
          <a:prstGeom prst="rect">
            <a:avLst/>
          </a:prstGeom>
          <a:noFill/>
          <a:ln/>
          <a:effectLst>
            <a:outerShdw blurRad="215900" dist="38100" dir="2700000" algn="tl" rotWithShape="0">
              <a:schemeClr val="bg2">
                <a:lumMod val="10000"/>
                <a:alpha val="40000"/>
              </a:schemeClr>
            </a:outerShdw>
          </a:effectLst>
        </p:spPr>
        <p:txBody>
          <a:bodyPr wrap="square" lIns="0" tIns="0" rIns="0" bIns="0" rtlCol="0" anchor="ctr"/>
          <a:lstStyle/>
          <a:p>
            <a:pPr defTabSz="811485"/>
            <a:r>
              <a:rPr lang="en-US" sz="2800" b="1" spc="19" dirty="0">
                <a:solidFill>
                  <a:prstClr val="white"/>
                </a:solidFill>
                <a:latin typeface="Inter"/>
              </a:rPr>
              <a:t>V MORENO¹, A </a:t>
            </a:r>
            <a:r>
              <a:rPr lang="en-US" sz="2800" b="1" spc="19" dirty="0">
                <a:solidFill>
                  <a:prstClr val="white"/>
                </a:solidFill>
                <a:latin typeface="Inter"/>
                <a:sym typeface="Inter"/>
              </a:rPr>
              <a:t>HOLLEBECQUE², I BRAÑA³, A STONE⁴, V MOODY⁵, T HELLEDAY</a:t>
            </a:r>
            <a:r>
              <a:rPr lang="en-US" sz="2800" b="1" spc="19" baseline="30000" dirty="0">
                <a:solidFill>
                  <a:prstClr val="white"/>
                </a:solidFill>
                <a:latin typeface="Inter"/>
                <a:sym typeface="Inter"/>
              </a:rPr>
              <a:t>5,6</a:t>
            </a:r>
            <a:r>
              <a:rPr lang="en-US" sz="2800" b="1" spc="19" dirty="0">
                <a:solidFill>
                  <a:prstClr val="white"/>
                </a:solidFill>
                <a:latin typeface="Inter"/>
                <a:sym typeface="Inter"/>
              </a:rPr>
              <a:t>, E EHRNROOTH⁵, R PLUMMER</a:t>
            </a:r>
            <a:r>
              <a:rPr lang="en-US" sz="2800" b="1" spc="19" baseline="30000" dirty="0">
                <a:solidFill>
                  <a:prstClr val="white"/>
                </a:solidFill>
                <a:latin typeface="Inter"/>
                <a:sym typeface="Inter"/>
              </a:rPr>
              <a:t>7</a:t>
            </a:r>
          </a:p>
        </p:txBody>
      </p:sp>
      <p:sp>
        <p:nvSpPr>
          <p:cNvPr id="6" name="Text 201">
            <a:extLst>
              <a:ext uri="{FF2B5EF4-FFF2-40B4-BE49-F238E27FC236}">
                <a16:creationId xmlns:a16="http://schemas.microsoft.com/office/drawing/2014/main" id="{37680355-4F04-F763-6960-0B3B4E6D627F}"/>
              </a:ext>
            </a:extLst>
          </p:cNvPr>
          <p:cNvSpPr/>
          <p:nvPr/>
        </p:nvSpPr>
        <p:spPr>
          <a:xfrm>
            <a:off x="1039325" y="3256454"/>
            <a:ext cx="24860725" cy="725419"/>
          </a:xfrm>
          <a:prstGeom prst="rect">
            <a:avLst/>
          </a:prstGeom>
          <a:noFill/>
          <a:ln/>
          <a:effectLst>
            <a:outerShdw blurRad="215900" dist="38100" dir="2700000" algn="tl" rotWithShape="0">
              <a:schemeClr val="bg2">
                <a:lumMod val="10000"/>
                <a:alpha val="40000"/>
              </a:schemeClr>
            </a:outerShdw>
          </a:effectLst>
        </p:spPr>
        <p:txBody>
          <a:bodyPr wrap="square" lIns="0" tIns="123444" rIns="246888" bIns="123444" rtlCol="0" anchor="t"/>
          <a:lstStyle/>
          <a:p>
            <a:pPr defTabSz="811485"/>
            <a:r>
              <a:rPr lang="en-US" sz="2800" dirty="0">
                <a:solidFill>
                  <a:prstClr val="white"/>
                </a:solidFill>
                <a:latin typeface="Inter"/>
              </a:rPr>
              <a:t>¹START Madrid-FJD, Hospital Fundación Jiménez Díaz , Madrid, Spain;  ²Institut Gustave Roussy, Villejuif, France;  ³VHIO/Hospital </a:t>
            </a:r>
            <a:r>
              <a:rPr lang="en-US" sz="2800" dirty="0" err="1">
                <a:solidFill>
                  <a:prstClr val="white"/>
                </a:solidFill>
                <a:latin typeface="Inter"/>
              </a:rPr>
              <a:t>Universitari</a:t>
            </a:r>
            <a:r>
              <a:rPr lang="en-US" sz="2800" dirty="0">
                <a:solidFill>
                  <a:prstClr val="white"/>
                </a:solidFill>
                <a:latin typeface="Inter"/>
              </a:rPr>
              <a:t> Vall </a:t>
            </a:r>
            <a:r>
              <a:rPr lang="en-US" sz="2800" dirty="0" err="1">
                <a:solidFill>
                  <a:prstClr val="white"/>
                </a:solidFill>
                <a:latin typeface="Inter"/>
              </a:rPr>
              <a:t>d'Hebron</a:t>
            </a:r>
            <a:r>
              <a:rPr lang="en-US" sz="2800" dirty="0">
                <a:solidFill>
                  <a:prstClr val="white"/>
                </a:solidFill>
                <a:latin typeface="Inter"/>
              </a:rPr>
              <a:t>, Barcelona, Spain;  ⁴Independent Biostatistics;  ⁵One-carbon Therapeutics AB, Solna, Sweden; ⁶Karolinska </a:t>
            </a:r>
            <a:r>
              <a:rPr lang="en-US" sz="2800" dirty="0" err="1">
                <a:solidFill>
                  <a:prstClr val="white"/>
                </a:solidFill>
                <a:latin typeface="Inter"/>
              </a:rPr>
              <a:t>Institutet</a:t>
            </a:r>
            <a:r>
              <a:rPr lang="en-US" sz="2800" dirty="0">
                <a:solidFill>
                  <a:prstClr val="white"/>
                </a:solidFill>
                <a:latin typeface="Inter"/>
              </a:rPr>
              <a:t>, Solna, Sweden  </a:t>
            </a:r>
            <a:r>
              <a:rPr lang="en-US" sz="2800" baseline="30000" dirty="0">
                <a:solidFill>
                  <a:prstClr val="white"/>
                </a:solidFill>
                <a:latin typeface="Inter"/>
              </a:rPr>
              <a:t>7</a:t>
            </a:r>
            <a:r>
              <a:rPr lang="en-US" sz="2800" dirty="0">
                <a:solidFill>
                  <a:prstClr val="white"/>
                </a:solidFill>
                <a:latin typeface="Inter"/>
              </a:rPr>
              <a:t>Newcastle University Centre for Cancer, UK</a:t>
            </a:r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51016658-3F85-9D4B-DC15-49D724E025FE}"/>
              </a:ext>
            </a:extLst>
          </p:cNvPr>
          <p:cNvSpPr/>
          <p:nvPr/>
        </p:nvSpPr>
        <p:spPr>
          <a:xfrm>
            <a:off x="28895739" y="1412825"/>
            <a:ext cx="3309055" cy="378397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r" defTabSz="811485"/>
            <a:r>
              <a:rPr lang="en-US" sz="6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ter"/>
              </a:rPr>
              <a:t>TPS3165</a:t>
            </a:r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31A5658F-B331-77AE-E8DA-94D30837C172}"/>
              </a:ext>
            </a:extLst>
          </p:cNvPr>
          <p:cNvSpPr/>
          <p:nvPr/>
        </p:nvSpPr>
        <p:spPr>
          <a:xfrm>
            <a:off x="28151682" y="2172725"/>
            <a:ext cx="4053112" cy="826692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algn="r" defTabSz="811485"/>
            <a:r>
              <a:rPr lang="en-US" sz="2000" dirty="0">
                <a:solidFill>
                  <a:prstClr val="white"/>
                </a:solidFill>
                <a:latin typeface="Inter"/>
              </a:rPr>
              <a:t>Copies of this poster obtained through QR Code are for personal use only and may not be reproduced without permission from ASCO® or the authors.</a:t>
            </a: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978D3812-5885-5D78-115E-374588B5E843}"/>
              </a:ext>
            </a:extLst>
          </p:cNvPr>
          <p:cNvSpPr/>
          <p:nvPr/>
        </p:nvSpPr>
        <p:spPr>
          <a:xfrm>
            <a:off x="439706" y="4707073"/>
            <a:ext cx="15714000" cy="54000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96301D65-476B-7623-7055-FC54F754B048}"/>
              </a:ext>
            </a:extLst>
          </p:cNvPr>
          <p:cNvSpPr/>
          <p:nvPr/>
        </p:nvSpPr>
        <p:spPr>
          <a:xfrm>
            <a:off x="439706" y="5253588"/>
            <a:ext cx="15714000" cy="9456499"/>
          </a:xfrm>
          <a:prstGeom prst="rect">
            <a:avLst/>
          </a:prstGeom>
          <a:solidFill>
            <a:srgbClr val="FFFFFF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20413BAF-360C-3C02-0B0C-516DD68248DD}"/>
              </a:ext>
            </a:extLst>
          </p:cNvPr>
          <p:cNvSpPr/>
          <p:nvPr/>
        </p:nvSpPr>
        <p:spPr>
          <a:xfrm>
            <a:off x="413657" y="4742956"/>
            <a:ext cx="100999" cy="430772"/>
          </a:xfrm>
          <a:prstGeom prst="rect">
            <a:avLst/>
          </a:prstGeom>
          <a:solidFill>
            <a:srgbClr val="0BBCBC"/>
          </a:solidFill>
          <a:ln w="12700">
            <a:solidFill>
              <a:srgbClr val="0BBCBC"/>
            </a:solidFill>
            <a:prstDash val="solid"/>
          </a:ln>
        </p:spPr>
        <p:txBody>
          <a:bodyPr/>
          <a:lstStyle/>
          <a:p>
            <a:pPr defTabSz="841641"/>
            <a:endParaRPr lang="en-DE" sz="16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E49A5A4B-C0DC-3221-4D58-8976680429F4}"/>
              </a:ext>
            </a:extLst>
          </p:cNvPr>
          <p:cNvSpPr/>
          <p:nvPr/>
        </p:nvSpPr>
        <p:spPr>
          <a:xfrm>
            <a:off x="811076" y="4774015"/>
            <a:ext cx="8816043" cy="40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41641"/>
            <a:r>
              <a:rPr lang="en-US" sz="2800" b="1" dirty="0">
                <a:solidFill>
                  <a:schemeClr val="lt1"/>
                </a:solidFill>
                <a:latin typeface="Inter"/>
              </a:rPr>
              <a:t>BACKGROUND &amp; RATIONALE: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43BF3C-C88E-497A-0F74-6A2CD52D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98" t="61776" r="2886" b="11459"/>
          <a:stretch>
            <a:fillRect/>
          </a:stretch>
        </p:blipFill>
        <p:spPr>
          <a:xfrm>
            <a:off x="859779" y="9918539"/>
            <a:ext cx="14929544" cy="3025739"/>
          </a:xfrm>
          <a:prstGeom prst="rect">
            <a:avLst/>
          </a:prstGeom>
        </p:spPr>
      </p:pic>
      <p:sp>
        <p:nvSpPr>
          <p:cNvPr id="17" name="Text 14">
            <a:extLst>
              <a:ext uri="{FF2B5EF4-FFF2-40B4-BE49-F238E27FC236}">
                <a16:creationId xmlns:a16="http://schemas.microsoft.com/office/drawing/2014/main" id="{1680E80A-6055-8E3F-319E-8C5B603D2FDB}"/>
              </a:ext>
            </a:extLst>
          </p:cNvPr>
          <p:cNvSpPr/>
          <p:nvPr/>
        </p:nvSpPr>
        <p:spPr>
          <a:xfrm>
            <a:off x="512774" y="5432676"/>
            <a:ext cx="15294793" cy="2572808"/>
          </a:xfrm>
          <a:prstGeom prst="rect">
            <a:avLst/>
          </a:prstGeom>
          <a:noFill/>
          <a:ln/>
        </p:spPr>
        <p:txBody>
          <a:bodyPr wrap="square" lIns="246888" tIns="123444" rIns="246888" bIns="123444" rtlCol="0" anchor="t"/>
          <a:lstStyle/>
          <a:p>
            <a:pPr defTabSz="841641">
              <a:spcAft>
                <a:spcPts val="1620"/>
              </a:spcAft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Cancer cells depend on one-carbon metabolism to sustain rapid DNA synthesis and survival. Two key enzymes in this pathway - MTHFD1 (cytoplasmic) and MTHFD2 (mitochondrial/nuclear) - are highly and consistently overexpressed in solid tumours compared to normal tissues.</a:t>
            </a:r>
            <a:r>
              <a:rPr lang="en-GB" sz="2800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1,2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This creates a cancer-specific dependency that TH9619 is designed to exploit with high selectivity.</a:t>
            </a:r>
          </a:p>
          <a:p>
            <a:pPr defTabSz="841641">
              <a:spcAft>
                <a:spcPts val="162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MTHFD2 is one of the most overexpressed genes in cancer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1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and consistently associated with significantly worse overall survival across multiple cancers.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1,2</a:t>
            </a:r>
          </a:p>
          <a:p>
            <a:pPr defTabSz="841641">
              <a:spcAft>
                <a:spcPts val="162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This supports MTHFD1/2 as actionable therapeutic targets in the refractory tumor settings.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678370-5FF4-2CEF-F003-2AFD09CDE712}"/>
              </a:ext>
            </a:extLst>
          </p:cNvPr>
          <p:cNvSpPr txBox="1"/>
          <p:nvPr/>
        </p:nvSpPr>
        <p:spPr>
          <a:xfrm>
            <a:off x="690645" y="13657142"/>
            <a:ext cx="15267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1641">
              <a:spcAft>
                <a:spcPts val="1620"/>
              </a:spcAft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Figure legend: Kaplan-Meier survival analysis of MTHFD2 mRNA expression across three solid tumor types from TCGA cohorts. High MTHFD2 expression is associated with significantly worse overall survival in all three indications (P</a:t>
            </a:r>
            <a:r>
              <a:rPr lang="en-DE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≤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0.007).</a:t>
            </a:r>
            <a:r>
              <a:rPr lang="en-US" sz="2400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88CAE1-424A-8180-CC47-88FB589F66A1}"/>
              </a:ext>
            </a:extLst>
          </p:cNvPr>
          <p:cNvSpPr txBox="1"/>
          <p:nvPr/>
        </p:nvSpPr>
        <p:spPr>
          <a:xfrm>
            <a:off x="869043" y="9293121"/>
            <a:ext cx="446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Colon adenocarcinoma</a:t>
            </a:r>
            <a:endParaRPr lang="en-DE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A11BF6-CC35-B63D-E6C8-963F6847286C}"/>
              </a:ext>
            </a:extLst>
          </p:cNvPr>
          <p:cNvSpPr txBox="1"/>
          <p:nvPr/>
        </p:nvSpPr>
        <p:spPr>
          <a:xfrm>
            <a:off x="5908023" y="9275394"/>
            <a:ext cx="446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Lung adenocarcinoma</a:t>
            </a:r>
            <a:endParaRPr lang="en-DE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043C9-8667-BF3E-FE0D-141799201A68}"/>
              </a:ext>
            </a:extLst>
          </p:cNvPr>
          <p:cNvSpPr txBox="1"/>
          <p:nvPr/>
        </p:nvSpPr>
        <p:spPr>
          <a:xfrm>
            <a:off x="10789918" y="9193520"/>
            <a:ext cx="4462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Head &amp; Neck </a:t>
            </a:r>
          </a:p>
          <a:p>
            <a:pPr algn="ctr"/>
            <a:r>
              <a:rPr lang="en-US" sz="2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squamous cell carcinoma</a:t>
            </a:r>
            <a:endParaRPr lang="en-DE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DE8A2F-FB00-5881-9BCF-CBA51D7B734B}"/>
              </a:ext>
            </a:extLst>
          </p:cNvPr>
          <p:cNvSpPr txBox="1"/>
          <p:nvPr/>
        </p:nvSpPr>
        <p:spPr>
          <a:xfrm>
            <a:off x="9262909" y="13137565"/>
            <a:ext cx="3419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Low MTHFD2 expression</a:t>
            </a:r>
            <a:endParaRPr lang="en-D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0230A4-EDD7-3D14-2A5D-52F72FAC1458}"/>
              </a:ext>
            </a:extLst>
          </p:cNvPr>
          <p:cNvSpPr txBox="1"/>
          <p:nvPr/>
        </p:nvSpPr>
        <p:spPr>
          <a:xfrm>
            <a:off x="5600028" y="13137565"/>
            <a:ext cx="3419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High MTHFD2 expression</a:t>
            </a:r>
            <a:endParaRPr lang="en-D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FC25F8-0EC5-961D-0E01-1D4291A7535C}"/>
              </a:ext>
            </a:extLst>
          </p:cNvPr>
          <p:cNvSpPr/>
          <p:nvPr/>
        </p:nvSpPr>
        <p:spPr>
          <a:xfrm>
            <a:off x="5021761" y="13207822"/>
            <a:ext cx="591944" cy="20205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86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EFCC3F-1299-3721-7238-C18B42830187}"/>
              </a:ext>
            </a:extLst>
          </p:cNvPr>
          <p:cNvSpPr txBox="1"/>
          <p:nvPr/>
        </p:nvSpPr>
        <p:spPr>
          <a:xfrm>
            <a:off x="9168724" y="10281558"/>
            <a:ext cx="117308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P&lt;0.001</a:t>
            </a:r>
          </a:p>
          <a:p>
            <a:pPr algn="r"/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(n=497)</a:t>
            </a:r>
            <a:endParaRPr lang="en-DE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F7472-334B-CCD5-4571-D47B2C74581A}"/>
              </a:ext>
            </a:extLst>
          </p:cNvPr>
          <p:cNvSpPr txBox="1"/>
          <p:nvPr/>
        </p:nvSpPr>
        <p:spPr>
          <a:xfrm>
            <a:off x="14317407" y="10281558"/>
            <a:ext cx="11730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P</a:t>
            </a:r>
            <a:r>
              <a:rPr lang="en-DE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≤</a:t>
            </a:r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0.001</a:t>
            </a:r>
          </a:p>
          <a:p>
            <a:pPr algn="r"/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(n=492)</a:t>
            </a:r>
            <a:endParaRPr lang="en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545E61-B281-E8D8-4657-9EAA17356C9A}"/>
              </a:ext>
            </a:extLst>
          </p:cNvPr>
          <p:cNvSpPr txBox="1"/>
          <p:nvPr/>
        </p:nvSpPr>
        <p:spPr>
          <a:xfrm>
            <a:off x="4147814" y="10281558"/>
            <a:ext cx="104584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P</a:t>
            </a:r>
            <a:r>
              <a:rPr lang="en-DE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=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0.007</a:t>
            </a:r>
          </a:p>
          <a:p>
            <a:pPr algn="r"/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Inter"/>
              </a:rPr>
              <a:t>(n=486)</a:t>
            </a:r>
            <a:endParaRPr lang="en-DE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9A10E7-8650-69E7-A90E-D9AC9447FDB1}"/>
              </a:ext>
            </a:extLst>
          </p:cNvPr>
          <p:cNvSpPr/>
          <p:nvPr/>
        </p:nvSpPr>
        <p:spPr>
          <a:xfrm>
            <a:off x="8666428" y="13222203"/>
            <a:ext cx="591944" cy="202055"/>
          </a:xfrm>
          <a:prstGeom prst="rect">
            <a:avLst/>
          </a:prstGeom>
          <a:solidFill>
            <a:srgbClr val="2091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860"/>
          </a:p>
        </p:txBody>
      </p:sp>
      <p:sp>
        <p:nvSpPr>
          <p:cNvPr id="40" name="Shape 42">
            <a:extLst>
              <a:ext uri="{FF2B5EF4-FFF2-40B4-BE49-F238E27FC236}">
                <a16:creationId xmlns:a16="http://schemas.microsoft.com/office/drawing/2014/main" id="{449A60F9-7809-F440-BEB2-7EE3A699A59F}"/>
              </a:ext>
            </a:extLst>
          </p:cNvPr>
          <p:cNvSpPr/>
          <p:nvPr/>
        </p:nvSpPr>
        <p:spPr>
          <a:xfrm>
            <a:off x="439706" y="32426371"/>
            <a:ext cx="15714000" cy="50292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42" name="Shape 44">
            <a:extLst>
              <a:ext uri="{FF2B5EF4-FFF2-40B4-BE49-F238E27FC236}">
                <a16:creationId xmlns:a16="http://schemas.microsoft.com/office/drawing/2014/main" id="{3FD923CA-AF9C-B174-715D-84921F7AB7E8}"/>
              </a:ext>
            </a:extLst>
          </p:cNvPr>
          <p:cNvSpPr/>
          <p:nvPr/>
        </p:nvSpPr>
        <p:spPr>
          <a:xfrm>
            <a:off x="439706" y="32929291"/>
            <a:ext cx="15714000" cy="3931920"/>
          </a:xfrm>
          <a:prstGeom prst="rect">
            <a:avLst/>
          </a:prstGeom>
          <a:solidFill>
            <a:srgbClr val="FFFFFF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43" name="Shape 87">
            <a:extLst>
              <a:ext uri="{FF2B5EF4-FFF2-40B4-BE49-F238E27FC236}">
                <a16:creationId xmlns:a16="http://schemas.microsoft.com/office/drawing/2014/main" id="{2989225C-CA2D-2076-E1F0-1953C72AC6CB}"/>
              </a:ext>
            </a:extLst>
          </p:cNvPr>
          <p:cNvSpPr/>
          <p:nvPr/>
        </p:nvSpPr>
        <p:spPr>
          <a:xfrm>
            <a:off x="16746621" y="32426371"/>
            <a:ext cx="15714000" cy="50292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44" name="Shape 89">
            <a:extLst>
              <a:ext uri="{FF2B5EF4-FFF2-40B4-BE49-F238E27FC236}">
                <a16:creationId xmlns:a16="http://schemas.microsoft.com/office/drawing/2014/main" id="{9A91A692-378A-BE3A-4B2C-0EA8C9BFB8B3}"/>
              </a:ext>
            </a:extLst>
          </p:cNvPr>
          <p:cNvSpPr/>
          <p:nvPr/>
        </p:nvSpPr>
        <p:spPr>
          <a:xfrm>
            <a:off x="16746621" y="32929291"/>
            <a:ext cx="15714579" cy="3931920"/>
          </a:xfrm>
          <a:prstGeom prst="rect">
            <a:avLst/>
          </a:prstGeom>
          <a:solidFill>
            <a:srgbClr val="FFFFFF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45" name="Shape 199">
            <a:extLst>
              <a:ext uri="{FF2B5EF4-FFF2-40B4-BE49-F238E27FC236}">
                <a16:creationId xmlns:a16="http://schemas.microsoft.com/office/drawing/2014/main" id="{D2695B5A-E9D1-1E95-9FA2-3D84CA3874A1}"/>
              </a:ext>
            </a:extLst>
          </p:cNvPr>
          <p:cNvSpPr/>
          <p:nvPr/>
        </p:nvSpPr>
        <p:spPr>
          <a:xfrm>
            <a:off x="-1" y="37454608"/>
            <a:ext cx="32918401" cy="934659"/>
          </a:xfrm>
          <a:prstGeom prst="rect">
            <a:avLst/>
          </a:prstGeom>
          <a:solidFill>
            <a:srgbClr val="07323D"/>
          </a:solidFill>
          <a:ln w="12700">
            <a:solidFill>
              <a:srgbClr val="132B4B"/>
            </a:solidFill>
            <a:prstDash val="solid"/>
          </a:ln>
        </p:spPr>
        <p:txBody>
          <a:bodyPr/>
          <a:lstStyle/>
          <a:p>
            <a:pPr defTabSz="811485"/>
            <a:endParaRPr lang="en-DE" sz="15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 3">
            <a:extLst>
              <a:ext uri="{FF2B5EF4-FFF2-40B4-BE49-F238E27FC236}">
                <a16:creationId xmlns:a16="http://schemas.microsoft.com/office/drawing/2014/main" id="{14BC0AF7-A0D5-E684-CEF5-4E68CB23017E}"/>
              </a:ext>
            </a:extLst>
          </p:cNvPr>
          <p:cNvSpPr/>
          <p:nvPr/>
        </p:nvSpPr>
        <p:spPr>
          <a:xfrm>
            <a:off x="439706" y="37502259"/>
            <a:ext cx="16644301" cy="86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11485"/>
            <a:r>
              <a:rPr lang="en-US" sz="2400" b="1" spc="30" dirty="0">
                <a:solidFill>
                  <a:prstClr val="white"/>
                </a:solidFill>
                <a:latin typeface="Inter"/>
              </a:rPr>
              <a:t>TPS3165</a:t>
            </a:r>
            <a:r>
              <a:rPr lang="en-US" sz="2400" spc="30" dirty="0">
                <a:solidFill>
                  <a:prstClr val="white"/>
                </a:solidFill>
                <a:latin typeface="Inter"/>
              </a:rPr>
              <a:t>  |  POSTER SESSION – DEVELOPMENTAL THERAPEUTICS: MOLECULARLY TARGETED AGENTS &amp; TUMOR BIOLOGY</a:t>
            </a: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19CE54E0-D201-930C-3AB3-5861DD07BD9E}"/>
              </a:ext>
            </a:extLst>
          </p:cNvPr>
          <p:cNvSpPr/>
          <p:nvPr/>
        </p:nvSpPr>
        <p:spPr>
          <a:xfrm>
            <a:off x="25264582" y="37748366"/>
            <a:ext cx="7196618" cy="347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811485"/>
            <a:r>
              <a:rPr lang="en-US" sz="2400" spc="30" dirty="0">
                <a:solidFill>
                  <a:prstClr val="white"/>
                </a:solidFill>
                <a:latin typeface="Inter"/>
              </a:rPr>
              <a:t>MAY 30TH, 2026  |  1:30–4:30 PM CDT  |  </a:t>
            </a:r>
            <a:r>
              <a:rPr lang="en-US" sz="2400" b="1" spc="30" dirty="0">
                <a:solidFill>
                  <a:prstClr val="white"/>
                </a:solidFill>
                <a:latin typeface="Inter"/>
              </a:rPr>
              <a:t>BOARD 297A</a:t>
            </a:r>
          </a:p>
        </p:txBody>
      </p:sp>
      <p:sp>
        <p:nvSpPr>
          <p:cNvPr id="77" name="Shape 8">
            <a:extLst>
              <a:ext uri="{FF2B5EF4-FFF2-40B4-BE49-F238E27FC236}">
                <a16:creationId xmlns:a16="http://schemas.microsoft.com/office/drawing/2014/main" id="{AB424375-114F-1F6D-6CF2-AF3939B33C85}"/>
              </a:ext>
            </a:extLst>
          </p:cNvPr>
          <p:cNvSpPr/>
          <p:nvPr/>
        </p:nvSpPr>
        <p:spPr>
          <a:xfrm>
            <a:off x="16746621" y="5253588"/>
            <a:ext cx="15714000" cy="9456499"/>
          </a:xfrm>
          <a:prstGeom prst="rect">
            <a:avLst/>
          </a:prstGeom>
          <a:solidFill>
            <a:srgbClr val="FFFFFF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78" name="Shape 11">
            <a:extLst>
              <a:ext uri="{FF2B5EF4-FFF2-40B4-BE49-F238E27FC236}">
                <a16:creationId xmlns:a16="http://schemas.microsoft.com/office/drawing/2014/main" id="{E22F5C16-8A42-4346-0652-6C2C9BB66DC8}"/>
              </a:ext>
            </a:extLst>
          </p:cNvPr>
          <p:cNvSpPr/>
          <p:nvPr/>
        </p:nvSpPr>
        <p:spPr>
          <a:xfrm>
            <a:off x="16746621" y="4742956"/>
            <a:ext cx="100999" cy="430772"/>
          </a:xfrm>
          <a:prstGeom prst="rect">
            <a:avLst/>
          </a:prstGeom>
          <a:solidFill>
            <a:srgbClr val="0BBCBC"/>
          </a:solidFill>
          <a:ln w="12700">
            <a:solidFill>
              <a:srgbClr val="0BBCBC"/>
            </a:solidFill>
            <a:prstDash val="solid"/>
          </a:ln>
        </p:spPr>
        <p:txBody>
          <a:bodyPr/>
          <a:lstStyle/>
          <a:p>
            <a:pPr defTabSz="841641"/>
            <a:endParaRPr lang="en-DE" sz="16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Text 12">
            <a:extLst>
              <a:ext uri="{FF2B5EF4-FFF2-40B4-BE49-F238E27FC236}">
                <a16:creationId xmlns:a16="http://schemas.microsoft.com/office/drawing/2014/main" id="{FC5350D6-45F5-2C86-D702-26A5D0CC56C2}"/>
              </a:ext>
            </a:extLst>
          </p:cNvPr>
          <p:cNvSpPr/>
          <p:nvPr/>
        </p:nvSpPr>
        <p:spPr>
          <a:xfrm>
            <a:off x="17228385" y="4774015"/>
            <a:ext cx="8816043" cy="40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11485"/>
            <a:r>
              <a:rPr lang="en-US" sz="2800" b="1" spc="97" dirty="0">
                <a:solidFill>
                  <a:prstClr val="white"/>
                </a:solidFill>
                <a:latin typeface="Inter"/>
              </a:rPr>
              <a:t>TH9619 MECHANISM OF ACTION</a:t>
            </a:r>
          </a:p>
        </p:txBody>
      </p:sp>
      <p:sp>
        <p:nvSpPr>
          <p:cNvPr id="83" name="Shape 34">
            <a:extLst>
              <a:ext uri="{FF2B5EF4-FFF2-40B4-BE49-F238E27FC236}">
                <a16:creationId xmlns:a16="http://schemas.microsoft.com/office/drawing/2014/main" id="{FBD3FB8D-367E-37EF-F7C1-C84BB3F93F62}"/>
              </a:ext>
            </a:extLst>
          </p:cNvPr>
          <p:cNvSpPr/>
          <p:nvPr/>
        </p:nvSpPr>
        <p:spPr>
          <a:xfrm>
            <a:off x="439706" y="15350800"/>
            <a:ext cx="32004000" cy="10014793"/>
          </a:xfrm>
          <a:prstGeom prst="rect">
            <a:avLst/>
          </a:prstGeom>
          <a:solidFill>
            <a:srgbClr val="E6F2F1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84" name="Shape 35">
            <a:extLst>
              <a:ext uri="{FF2B5EF4-FFF2-40B4-BE49-F238E27FC236}">
                <a16:creationId xmlns:a16="http://schemas.microsoft.com/office/drawing/2014/main" id="{B85A0D57-B800-A944-67F4-65EDD0B7A4F3}"/>
              </a:ext>
            </a:extLst>
          </p:cNvPr>
          <p:cNvSpPr/>
          <p:nvPr/>
        </p:nvSpPr>
        <p:spPr>
          <a:xfrm>
            <a:off x="439706" y="15363360"/>
            <a:ext cx="32004000" cy="54000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85" name="Text 36">
            <a:extLst>
              <a:ext uri="{FF2B5EF4-FFF2-40B4-BE49-F238E27FC236}">
                <a16:creationId xmlns:a16="http://schemas.microsoft.com/office/drawing/2014/main" id="{2E4AF0C0-F998-FE36-E5AF-9158F2956266}"/>
              </a:ext>
            </a:extLst>
          </p:cNvPr>
          <p:cNvSpPr/>
          <p:nvPr/>
        </p:nvSpPr>
        <p:spPr>
          <a:xfrm>
            <a:off x="690645" y="15235035"/>
            <a:ext cx="26517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lt1"/>
                </a:solidFill>
                <a:latin typeface="Inter"/>
              </a:rPr>
              <a:t>ODIN STUDY DESIGN — NCT07151040</a:t>
            </a:r>
          </a:p>
        </p:txBody>
      </p:sp>
      <p:sp>
        <p:nvSpPr>
          <p:cNvPr id="87" name="Text 58">
            <a:extLst>
              <a:ext uri="{FF2B5EF4-FFF2-40B4-BE49-F238E27FC236}">
                <a16:creationId xmlns:a16="http://schemas.microsoft.com/office/drawing/2014/main" id="{4A7B980E-70DE-5BA7-B0B4-31399832A95D}"/>
              </a:ext>
            </a:extLst>
          </p:cNvPr>
          <p:cNvSpPr/>
          <p:nvPr/>
        </p:nvSpPr>
        <p:spPr>
          <a:xfrm>
            <a:off x="16867632" y="6938344"/>
            <a:ext cx="6390583" cy="7290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57175" indent="-257175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In cancer cells, high MTHFD2 expression drives the release of </a:t>
            </a:r>
            <a:r>
              <a:rPr lang="en-DE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formate</a:t>
            </a: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 from mitochondria into the cytosol, to    generate 10-CHO-THF (</a:t>
            </a:r>
            <a:r>
              <a:rPr lang="en-DE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formylfolate</a:t>
            </a: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).</a:t>
            </a:r>
            <a:endParaRPr lang="en-DE" altLang="en-DE" sz="2800" dirty="0">
              <a:solidFill>
                <a:schemeClr val="tx2">
                  <a:lumMod val="50000"/>
                </a:schemeClr>
              </a:solidFill>
              <a:latin typeface="Inter"/>
            </a:endParaRPr>
          </a:p>
          <a:p>
            <a:pPr marL="257175" indent="-257175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Inhibition of MTHFD1 by TH9619 prevents further use of 10-CHO-THF for downstream thymidylate synthesis. 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This creates a folate trap, depleting the folate (THF)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necessary</a:t>
            </a: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for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thymidylate</a:t>
            </a:r>
            <a:r>
              <a:rPr lang="sv-S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production</a:t>
            </a: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resulting in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nucleotide</a:t>
            </a:r>
            <a:r>
              <a:rPr lang="sv-S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</a:t>
            </a: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shortage,  DNA damage, and cancer cell death. 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Normal cells lack MTHFD2 expression and the </a:t>
            </a:r>
            <a:r>
              <a:rPr lang="en-DE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formate</a:t>
            </a:r>
            <a:r>
              <a:rPr lang="en-DE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overflow needed to   create this trap.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Inter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7436932-5DAE-07D2-B733-D249EA074DEF}"/>
              </a:ext>
            </a:extLst>
          </p:cNvPr>
          <p:cNvSpPr txBox="1"/>
          <p:nvPr/>
        </p:nvSpPr>
        <p:spPr>
          <a:xfrm>
            <a:off x="16746621" y="5432676"/>
            <a:ext cx="15712169" cy="1111073"/>
          </a:xfrm>
          <a:prstGeom prst="rect">
            <a:avLst/>
          </a:prstGeom>
          <a:noFill/>
        </p:spPr>
        <p:txBody>
          <a:bodyPr wrap="square" lIns="246888" tIns="123444" rIns="246888" bIns="123444" anchor="t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TH9619 is a first-in-class potent small molecule MTHFD1/2 inhibitor (intravenous administration), that selectively kills cancer through folate trapping.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3,5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Inter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8D7EEF24-9B27-CDBA-9104-68956EA9C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47" t="3639" r="55433" b="8091"/>
          <a:stretch>
            <a:fillRect/>
          </a:stretch>
        </p:blipFill>
        <p:spPr>
          <a:xfrm>
            <a:off x="23273771" y="6751569"/>
            <a:ext cx="4450973" cy="505491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9A22EB8-BD91-FA0B-DDD9-A9EBC421BA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650" t="3639" r="12906" b="8091"/>
          <a:stretch>
            <a:fillRect/>
          </a:stretch>
        </p:blipFill>
        <p:spPr>
          <a:xfrm>
            <a:off x="27827345" y="6751569"/>
            <a:ext cx="4450973" cy="509114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FDB7C051-C298-5AA2-277E-C1973F106779}"/>
              </a:ext>
            </a:extLst>
          </p:cNvPr>
          <p:cNvSpPr txBox="1"/>
          <p:nvPr/>
        </p:nvSpPr>
        <p:spPr>
          <a:xfrm>
            <a:off x="23397533" y="12084912"/>
            <a:ext cx="8927758" cy="21441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841641">
              <a:spcAft>
                <a:spcPts val="1620"/>
              </a:spcAft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Figure legend: </a:t>
            </a:r>
            <a:r>
              <a:rPr lang="en-GB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Proposed mechanism of action of TH9619. Selective </a:t>
            </a:r>
            <a:r>
              <a:rPr lang="en-GB" sz="2400" i="1">
                <a:solidFill>
                  <a:schemeClr val="tx2">
                    <a:lumMod val="50000"/>
                  </a:schemeClr>
                </a:solidFill>
                <a:latin typeface="Inter"/>
              </a:rPr>
              <a:t>MTHFD1/2 inhibition disrupts one-carbon metabolism in cancer cells </a:t>
            </a:r>
            <a:r>
              <a:rPr lang="en-GB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while sparing normal cells that rely on SHMT1 and salvage pathways. Adapted from Bonagas et al., </a:t>
            </a:r>
            <a:r>
              <a:rPr lang="fr-FR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Nature Cancer 2022</a:t>
            </a:r>
            <a:r>
              <a:rPr lang="fr-FR" sz="2400" i="1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3</a:t>
            </a:r>
            <a:r>
              <a:rPr lang="fr-FR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. </a:t>
            </a:r>
          </a:p>
          <a:p>
            <a:pPr algn="ctr" defTabSz="841641">
              <a:spcAft>
                <a:spcPts val="1620"/>
              </a:spcAft>
            </a:pPr>
            <a:r>
              <a:rPr lang="en-GB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Created with </a:t>
            </a:r>
            <a:r>
              <a:rPr lang="en-GB" sz="2400" i="1">
                <a:solidFill>
                  <a:schemeClr val="tx2">
                    <a:lumMod val="50000"/>
                  </a:schemeClr>
                </a:solidFill>
                <a:latin typeface="Inter"/>
              </a:rPr>
              <a:t>BioRender.com</a:t>
            </a:r>
            <a:r>
              <a:rPr lang="en-GB" sz="24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.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Inter"/>
            </a:endParaRPr>
          </a:p>
        </p:txBody>
      </p:sp>
      <p:sp>
        <p:nvSpPr>
          <p:cNvPr id="95" name="Shape 11">
            <a:extLst>
              <a:ext uri="{FF2B5EF4-FFF2-40B4-BE49-F238E27FC236}">
                <a16:creationId xmlns:a16="http://schemas.microsoft.com/office/drawing/2014/main" id="{82827F5F-4269-B95C-1E0A-DE0E42CAC261}"/>
              </a:ext>
            </a:extLst>
          </p:cNvPr>
          <p:cNvSpPr/>
          <p:nvPr/>
        </p:nvSpPr>
        <p:spPr>
          <a:xfrm>
            <a:off x="411775" y="15417974"/>
            <a:ext cx="100999" cy="430772"/>
          </a:xfrm>
          <a:prstGeom prst="rect">
            <a:avLst/>
          </a:prstGeom>
          <a:solidFill>
            <a:srgbClr val="0BBCBC"/>
          </a:solidFill>
          <a:ln w="12700">
            <a:solidFill>
              <a:srgbClr val="0BBCBC"/>
            </a:solidFill>
            <a:prstDash val="solid"/>
          </a:ln>
        </p:spPr>
        <p:txBody>
          <a:bodyPr/>
          <a:lstStyle/>
          <a:p>
            <a:pPr defTabSz="841641"/>
            <a:endParaRPr lang="en-DE" sz="16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7ABF64E-1590-F5E7-F1AB-020F28F35B49}"/>
              </a:ext>
            </a:extLst>
          </p:cNvPr>
          <p:cNvSpPr txBox="1"/>
          <p:nvPr/>
        </p:nvSpPr>
        <p:spPr>
          <a:xfrm>
            <a:off x="902017" y="16239475"/>
            <a:ext cx="12055295" cy="608715"/>
          </a:xfrm>
          <a:prstGeom prst="rect">
            <a:avLst/>
          </a:prstGeom>
          <a:noFill/>
        </p:spPr>
        <p:txBody>
          <a:bodyPr wrap="square" tIns="69428" anchor="t">
            <a:spAutoFit/>
          </a:bodyPr>
          <a:lstStyle/>
          <a:p>
            <a:pPr defTabSz="440818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Flexible study design allowing for early signal detection</a:t>
            </a:r>
            <a:r>
              <a:rPr lang="en-US" sz="3200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6</a:t>
            </a:r>
            <a:endParaRPr lang="en-PH" sz="3200" dirty="0">
              <a:solidFill>
                <a:schemeClr val="tx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9" name="Shape 39">
            <a:extLst>
              <a:ext uri="{FF2B5EF4-FFF2-40B4-BE49-F238E27FC236}">
                <a16:creationId xmlns:a16="http://schemas.microsoft.com/office/drawing/2014/main" id="{E2430EFE-4B2D-ED22-E24F-F88A9E09A71A}"/>
              </a:ext>
            </a:extLst>
          </p:cNvPr>
          <p:cNvSpPr/>
          <p:nvPr/>
        </p:nvSpPr>
        <p:spPr>
          <a:xfrm>
            <a:off x="859779" y="17194438"/>
            <a:ext cx="15182435" cy="1047648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860">
              <a:solidFill>
                <a:schemeClr val="lt1"/>
              </a:solidFill>
            </a:endParaRPr>
          </a:p>
        </p:txBody>
      </p:sp>
      <p:sp>
        <p:nvSpPr>
          <p:cNvPr id="110" name="Shape 41">
            <a:extLst>
              <a:ext uri="{FF2B5EF4-FFF2-40B4-BE49-F238E27FC236}">
                <a16:creationId xmlns:a16="http://schemas.microsoft.com/office/drawing/2014/main" id="{9493D6E2-F59B-8EE0-FE53-DDEB32CA8A9C}"/>
              </a:ext>
            </a:extLst>
          </p:cNvPr>
          <p:cNvSpPr/>
          <p:nvPr/>
        </p:nvSpPr>
        <p:spPr>
          <a:xfrm>
            <a:off x="16115741" y="17194438"/>
            <a:ext cx="7888445" cy="1047648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860">
              <a:solidFill>
                <a:schemeClr val="lt1"/>
              </a:solidFill>
            </a:endParaRPr>
          </a:p>
        </p:txBody>
      </p:sp>
      <p:sp>
        <p:nvSpPr>
          <p:cNvPr id="111" name="Shape 43">
            <a:extLst>
              <a:ext uri="{FF2B5EF4-FFF2-40B4-BE49-F238E27FC236}">
                <a16:creationId xmlns:a16="http://schemas.microsoft.com/office/drawing/2014/main" id="{C72792C4-1FBA-3E71-0ADC-9A7F2DBB9DFB}"/>
              </a:ext>
            </a:extLst>
          </p:cNvPr>
          <p:cNvSpPr/>
          <p:nvPr/>
        </p:nvSpPr>
        <p:spPr>
          <a:xfrm>
            <a:off x="24042029" y="17194438"/>
            <a:ext cx="7888445" cy="1047648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860">
              <a:solidFill>
                <a:schemeClr val="lt1"/>
              </a:solidFill>
            </a:endParaRP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FF242376-DD31-C86B-1087-B6580E790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26199"/>
              </p:ext>
            </p:extLst>
          </p:nvPr>
        </p:nvGraphicFramePr>
        <p:xfrm>
          <a:off x="902017" y="17023147"/>
          <a:ext cx="31101984" cy="6174632"/>
        </p:xfrm>
        <a:graphic>
          <a:graphicData uri="http://schemas.openxmlformats.org/drawingml/2006/table">
            <a:tbl>
              <a:tblPr firstRow="1" bandRow="1"/>
              <a:tblGrid>
                <a:gridCol w="9513222">
                  <a:extLst>
                    <a:ext uri="{9D8B030D-6E8A-4147-A177-3AD203B41FA5}">
                      <a16:colId xmlns:a16="http://schemas.microsoft.com/office/drawing/2014/main" val="3893528849"/>
                    </a:ext>
                  </a:extLst>
                </a:gridCol>
                <a:gridCol w="5664546">
                  <a:extLst>
                    <a:ext uri="{9D8B030D-6E8A-4147-A177-3AD203B41FA5}">
                      <a16:colId xmlns:a16="http://schemas.microsoft.com/office/drawing/2014/main" val="136436077"/>
                    </a:ext>
                  </a:extLst>
                </a:gridCol>
                <a:gridCol w="7962108">
                  <a:extLst>
                    <a:ext uri="{9D8B030D-6E8A-4147-A177-3AD203B41FA5}">
                      <a16:colId xmlns:a16="http://schemas.microsoft.com/office/drawing/2014/main" val="11407962"/>
                    </a:ext>
                  </a:extLst>
                </a:gridCol>
                <a:gridCol w="7962108">
                  <a:extLst>
                    <a:ext uri="{9D8B030D-6E8A-4147-A177-3AD203B41FA5}">
                      <a16:colId xmlns:a16="http://schemas.microsoft.com/office/drawing/2014/main" val="339038488"/>
                    </a:ext>
                  </a:extLst>
                </a:gridCol>
              </a:tblGrid>
              <a:tr h="1436927">
                <a:tc gridSpan="2">
                  <a:txBody>
                    <a:bodyPr/>
                    <a:lstStyle/>
                    <a:p>
                      <a:pPr marL="0" marR="0" lvl="0" indent="0" algn="l" defTabSz="311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Inter"/>
                        </a:rPr>
                        <a:t>PHASE 1A </a:t>
                      </a:r>
                      <a:br>
                        <a:rPr lang="en-US" sz="2800" b="1" i="0" kern="1200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Inter"/>
                        </a:rPr>
                      </a:br>
                      <a:r>
                        <a:rPr lang="en-US" sz="2800" b="0" i="0" kern="1200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Inter"/>
                        </a:rPr>
                        <a:t>Dose escalation (N up to 80) </a:t>
                      </a:r>
                    </a:p>
                  </a:txBody>
                  <a:tcPr marL="238070" marR="238070" marT="119035" marB="1190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solidFill>
                      <a:srgbClr val="0ABCB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Inter"/>
                        </a:rPr>
                        <a:t>PHASE 1B</a:t>
                      </a:r>
                    </a:p>
                    <a:p>
                      <a:pPr algn="l"/>
                      <a:r>
                        <a:rPr lang="en-US" sz="2800" b="0" i="0" kern="1200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Inter"/>
                        </a:rPr>
                        <a:t>Expansion (N up to 60)</a:t>
                      </a:r>
                    </a:p>
                  </a:txBody>
                  <a:tcPr marL="238070" marR="238070" marT="119035" marB="1190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Inter"/>
                        </a:rPr>
                        <a:t>PHASE 2</a:t>
                      </a:r>
                    </a:p>
                    <a:p>
                      <a:pPr algn="l"/>
                      <a:r>
                        <a:rPr lang="en-US" sz="2800" b="0" i="0" kern="1200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Inter"/>
                        </a:rPr>
                        <a:t>(N up to 200)</a:t>
                      </a:r>
                    </a:p>
                  </a:txBody>
                  <a:tcPr marL="238070" marR="238070" marT="119035" marB="1190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301080"/>
                  </a:ext>
                </a:extLst>
              </a:tr>
              <a:tr h="473770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800" b="1" i="0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KEY ELIGIBILITY CRITERIA</a:t>
                      </a:r>
                    </a:p>
                    <a:p>
                      <a:pPr marL="257175" indent="-235745" algn="l" defTabSz="914400" rtl="0" eaLnBrk="1" latinLnBrk="0" hangingPunct="1">
                        <a:spcAft>
                          <a:spcPts val="810"/>
                        </a:spcAft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2800" kern="1200" dirty="0" err="1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+mn-cs"/>
                        </a:rPr>
                        <a:t>Histopathologically</a:t>
                      </a:r>
                      <a:r>
                        <a:rPr lang="en-GB" sz="2800" kern="120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+mn-cs"/>
                        </a:rPr>
                        <a:t> confirmed advanced cancer</a:t>
                      </a:r>
                    </a:p>
                    <a:p>
                      <a:pPr marL="257175" indent="-235745" algn="l" defTabSz="914400" rtl="0" eaLnBrk="1" latinLnBrk="0" hangingPunct="1">
                        <a:spcAft>
                          <a:spcPts val="810"/>
                        </a:spcAft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2800" kern="120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+mn-cs"/>
                        </a:rPr>
                        <a:t>Indications in focus: NSCLC, HNSCC, CRC, GC, GEJC</a:t>
                      </a:r>
                    </a:p>
                    <a:p>
                      <a:pPr marL="257175" indent="-235745" algn="l" defTabSz="914400" rtl="0" eaLnBrk="1" latinLnBrk="0" hangingPunct="1">
                        <a:spcAft>
                          <a:spcPts val="810"/>
                        </a:spcAft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2800" kern="120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+mn-cs"/>
                        </a:rPr>
                        <a:t>Prior treatment with at least one line of cytotoxic systemic therapy for metastatic and/or unresectable cancer</a:t>
                      </a:r>
                    </a:p>
                    <a:p>
                      <a:pPr marL="257175" indent="-235745" algn="l" defTabSz="914400" rtl="0" eaLnBrk="1" latinLnBrk="0" hangingPunct="1">
                        <a:spcAft>
                          <a:spcPts val="810"/>
                        </a:spcAft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+mn-cs"/>
                        </a:rPr>
                        <a:t>Adult patients (≥18 years of age)</a:t>
                      </a:r>
                    </a:p>
                    <a:p>
                      <a:pPr marL="257175" indent="-235745" algn="l" defTabSz="914400" rtl="0" eaLnBrk="1" latinLnBrk="0" hangingPunct="1">
                        <a:spcAft>
                          <a:spcPts val="810"/>
                        </a:spcAft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+mn-cs"/>
                        </a:rPr>
                        <a:t>Must be willing to comply with study procedures</a:t>
                      </a:r>
                    </a:p>
                    <a:p>
                      <a:pPr marL="257175" indent="-235745">
                        <a:spcAft>
                          <a:spcPts val="810"/>
                        </a:spcAft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latin typeface="Inter"/>
                        </a:rPr>
                        <a:t>No history or presence of any clinically significant disorders as judged by the Investigator</a:t>
                      </a:r>
                      <a:endParaRPr lang="en-US" sz="2800" b="0" i="0" u="none" strike="noStrike" kern="1200" cap="none" dirty="0">
                        <a:solidFill>
                          <a:schemeClr val="bg1"/>
                        </a:solidFill>
                        <a:latin typeface="Inter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238070" marR="238070" marT="119035" marB="1190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STUDY TREATMENT</a:t>
                      </a:r>
                    </a:p>
                    <a:p>
                      <a:pPr algn="l"/>
                      <a:endParaRPr lang="en-US" sz="2800" b="0" i="0" u="none" strike="noStrike" kern="1200" cap="none" dirty="0">
                        <a:solidFill>
                          <a:schemeClr val="bg1"/>
                        </a:solidFill>
                        <a:latin typeface="Inter"/>
                        <a:ea typeface="+mn-ea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US" sz="2800" b="0" i="0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TH9619 </a:t>
                      </a:r>
                      <a:r>
                        <a:rPr lang="en-US" sz="2800" b="0" i="0" u="none" strike="noStrike" kern="1200" cap="none" dirty="0" err="1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i.v.</a:t>
                      </a:r>
                      <a:endParaRPr lang="en-US" sz="2800" b="0" i="0" u="none" strike="noStrike" kern="1200" cap="none" dirty="0">
                        <a:solidFill>
                          <a:schemeClr val="bg1"/>
                        </a:solidFill>
                        <a:latin typeface="Inter"/>
                        <a:ea typeface="+mn-ea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de-DE" sz="2800" b="0" i="0" u="none" strike="noStrike" kern="1200" cap="none" dirty="0" err="1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Starting</a:t>
                      </a:r>
                      <a:r>
                        <a:rPr lang="de-DE" sz="2800" b="0" i="0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 dose</a:t>
                      </a:r>
                      <a:endParaRPr lang="en-GB" sz="2800" b="0" i="0" u="none" strike="noStrike" kern="1200" cap="none" dirty="0">
                        <a:solidFill>
                          <a:schemeClr val="bg1"/>
                        </a:solidFill>
                        <a:latin typeface="Inter"/>
                        <a:ea typeface="+mn-ea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da-DK" sz="2800" b="0" i="0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500 mg/m</a:t>
                      </a:r>
                      <a:r>
                        <a:rPr lang="da-DK" sz="2800" b="0" i="0" u="none" strike="noStrike" kern="1200" cap="none" baseline="3000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2</a:t>
                      </a:r>
                      <a:endParaRPr lang="da-DK" sz="2800" b="0" i="0" u="none" strike="noStrike" kern="1200" cap="none" baseline="0" dirty="0">
                        <a:solidFill>
                          <a:schemeClr val="bg1"/>
                        </a:solidFill>
                        <a:latin typeface="Inter"/>
                        <a:ea typeface="+mn-ea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da-DK" sz="2800" b="0" i="0" u="none" strike="noStrike" kern="1200" cap="none" baseline="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28-day </a:t>
                      </a:r>
                      <a:r>
                        <a:rPr lang="da-DK" sz="2800" b="0" i="0" u="none" strike="noStrike" kern="1200" cap="none" baseline="0" dirty="0" err="1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cycle</a:t>
                      </a:r>
                      <a:r>
                        <a:rPr lang="da-DK" sz="2800" b="0" i="0" u="none" strike="noStrike" kern="1200" cap="none" baseline="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da-DK" sz="2800" b="0" i="0" u="none" strike="noStrike" kern="1200" cap="none" baseline="0" dirty="0" err="1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until</a:t>
                      </a:r>
                      <a:r>
                        <a:rPr lang="da-DK" sz="2800" b="0" i="0" u="none" strike="noStrike" kern="1200" cap="none" baseline="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da-DK" sz="2800" b="0" i="0" u="none" strike="noStrike" kern="1200" cap="none" baseline="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</a:rPr>
                        <a:t>disease progression and/or </a:t>
                      </a:r>
                      <a:r>
                        <a:rPr lang="da-DK" sz="2800" b="0" i="0" u="none" strike="noStrike" kern="1200" cap="none" baseline="0" dirty="0" err="1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</a:rPr>
                        <a:t>unacceptable</a:t>
                      </a:r>
                      <a:r>
                        <a:rPr lang="da-DK" sz="2800" b="0" i="0" u="none" strike="noStrike" kern="1200" cap="none" baseline="0" dirty="0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</a:rPr>
                        <a:t> </a:t>
                      </a:r>
                      <a:r>
                        <a:rPr lang="da-DK" sz="2800" b="0" i="0" u="none" strike="noStrike" kern="1200" cap="none" baseline="0" dirty="0" err="1">
                          <a:solidFill>
                            <a:schemeClr val="bg1"/>
                          </a:solidFill>
                          <a:latin typeface="Inter"/>
                          <a:ea typeface="+mn-ea"/>
                          <a:cs typeface="Arial"/>
                        </a:rPr>
                        <a:t>toxicities</a:t>
                      </a:r>
                      <a:endParaRPr lang="da-DK" sz="2800" b="0" i="0" u="none" strike="noStrike" kern="1200" cap="none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Inter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238070" marR="238070" marT="119035" marB="119035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9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11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Arial"/>
                          <a:sym typeface="Arial"/>
                        </a:rPr>
                        <a:t>Pick the best indication(s) </a:t>
                      </a:r>
                    </a:p>
                    <a:p>
                      <a:pPr marL="0" marR="0" lvl="0" indent="0" algn="l" defTabSz="311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u="none" strike="noStrike" kern="1200" cap="none" dirty="0">
                        <a:solidFill>
                          <a:schemeClr val="bg1"/>
                        </a:solidFill>
                        <a:latin typeface="Inter"/>
                        <a:ea typeface="Inter"/>
                        <a:cs typeface="Arial"/>
                        <a:sym typeface="Arial"/>
                      </a:endParaRPr>
                    </a:p>
                    <a:p>
                      <a:pPr marL="0" marR="0" lvl="0" indent="0" algn="l" defTabSz="311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Arial"/>
                          <a:sym typeface="Arial"/>
                        </a:rPr>
                        <a:t>Confirm signal from Phase 1a </a:t>
                      </a:r>
                    </a:p>
                  </a:txBody>
                  <a:tcPr marL="238070" marR="238070" marT="119035" marB="11903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i="1" u="none" strike="noStrike" kern="1200" cap="none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Arial"/>
                        </a:rPr>
                        <a:t>Specifics about trial design under discussion</a:t>
                      </a:r>
                    </a:p>
                  </a:txBody>
                  <a:tcPr marL="238070" marR="238070" marT="119035" marB="11903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96190"/>
                  </a:ext>
                </a:extLst>
              </a:tr>
            </a:tbl>
          </a:graphicData>
        </a:graphic>
      </p:graphicFrame>
      <p:sp>
        <p:nvSpPr>
          <p:cNvPr id="112" name="Shape 61">
            <a:extLst>
              <a:ext uri="{FF2B5EF4-FFF2-40B4-BE49-F238E27FC236}">
                <a16:creationId xmlns:a16="http://schemas.microsoft.com/office/drawing/2014/main" id="{085EB896-984F-BF77-48FA-13D163453CAA}"/>
              </a:ext>
            </a:extLst>
          </p:cNvPr>
          <p:cNvSpPr/>
          <p:nvPr/>
        </p:nvSpPr>
        <p:spPr>
          <a:xfrm>
            <a:off x="902017" y="23709010"/>
            <a:ext cx="31089600" cy="411480"/>
          </a:xfrm>
          <a:prstGeom prst="rect">
            <a:avLst/>
          </a:prstGeom>
          <a:solidFill>
            <a:srgbClr val="7F7F7F"/>
          </a:solidFill>
          <a:ln w="12700">
            <a:noFill/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13" name="Shape 63">
            <a:extLst>
              <a:ext uri="{FF2B5EF4-FFF2-40B4-BE49-F238E27FC236}">
                <a16:creationId xmlns:a16="http://schemas.microsoft.com/office/drawing/2014/main" id="{6ADA08F0-9F64-095E-FB89-F71E7A6732E1}"/>
              </a:ext>
            </a:extLst>
          </p:cNvPr>
          <p:cNvSpPr/>
          <p:nvPr/>
        </p:nvSpPr>
        <p:spPr>
          <a:xfrm>
            <a:off x="902017" y="24120490"/>
            <a:ext cx="31089600" cy="1051257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97" name="Text 181">
            <a:extLst>
              <a:ext uri="{FF2B5EF4-FFF2-40B4-BE49-F238E27FC236}">
                <a16:creationId xmlns:a16="http://schemas.microsoft.com/office/drawing/2014/main" id="{8A54A35F-4AD6-7B8E-7BAD-11B4970C4083}"/>
              </a:ext>
            </a:extLst>
          </p:cNvPr>
          <p:cNvSpPr/>
          <p:nvPr/>
        </p:nvSpPr>
        <p:spPr>
          <a:xfrm>
            <a:off x="1240358" y="24551736"/>
            <a:ext cx="2840738" cy="218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41641"/>
            <a:r>
              <a:rPr lang="en-US" sz="2800" b="1" dirty="0">
                <a:solidFill>
                  <a:srgbClr val="132B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🇬🇧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United Kingdom</a:t>
            </a:r>
          </a:p>
        </p:txBody>
      </p:sp>
      <p:sp>
        <p:nvSpPr>
          <p:cNvPr id="98" name="Text 182">
            <a:extLst>
              <a:ext uri="{FF2B5EF4-FFF2-40B4-BE49-F238E27FC236}">
                <a16:creationId xmlns:a16="http://schemas.microsoft.com/office/drawing/2014/main" id="{3CBEED7E-2D4B-107E-2B73-82B35D363F30}"/>
              </a:ext>
            </a:extLst>
          </p:cNvPr>
          <p:cNvSpPr/>
          <p:nvPr/>
        </p:nvSpPr>
        <p:spPr>
          <a:xfrm>
            <a:off x="3422164" y="24444129"/>
            <a:ext cx="7015000" cy="3585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41641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1. Northern Centre for Cancer Care, Newcastle</a:t>
            </a:r>
          </a:p>
        </p:txBody>
      </p:sp>
      <p:sp>
        <p:nvSpPr>
          <p:cNvPr id="99" name="Text 183">
            <a:extLst>
              <a:ext uri="{FF2B5EF4-FFF2-40B4-BE49-F238E27FC236}">
                <a16:creationId xmlns:a16="http://schemas.microsoft.com/office/drawing/2014/main" id="{083F8B49-DEA0-03B0-C9AC-057174366D06}"/>
              </a:ext>
            </a:extLst>
          </p:cNvPr>
          <p:cNvSpPr/>
          <p:nvPr/>
        </p:nvSpPr>
        <p:spPr>
          <a:xfrm>
            <a:off x="11578959" y="24547222"/>
            <a:ext cx="2230408" cy="252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41641"/>
            <a:r>
              <a:rPr lang="en-US" sz="2800" b="1" dirty="0">
                <a:solidFill>
                  <a:srgbClr val="132B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🇫🇷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France</a:t>
            </a:r>
          </a:p>
        </p:txBody>
      </p:sp>
      <p:sp>
        <p:nvSpPr>
          <p:cNvPr id="100" name="Text 184">
            <a:extLst>
              <a:ext uri="{FF2B5EF4-FFF2-40B4-BE49-F238E27FC236}">
                <a16:creationId xmlns:a16="http://schemas.microsoft.com/office/drawing/2014/main" id="{24225707-D2CD-C13F-1DB6-C91ECDCD4F45}"/>
              </a:ext>
            </a:extLst>
          </p:cNvPr>
          <p:cNvSpPr/>
          <p:nvPr/>
        </p:nvSpPr>
        <p:spPr>
          <a:xfrm>
            <a:off x="14112213" y="24407419"/>
            <a:ext cx="5268815" cy="362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841641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2.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Institut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Gustave Roussy, Villejuif</a:t>
            </a:r>
          </a:p>
        </p:txBody>
      </p:sp>
      <p:sp>
        <p:nvSpPr>
          <p:cNvPr id="101" name="Text 185">
            <a:extLst>
              <a:ext uri="{FF2B5EF4-FFF2-40B4-BE49-F238E27FC236}">
                <a16:creationId xmlns:a16="http://schemas.microsoft.com/office/drawing/2014/main" id="{C253CD35-9CBE-EA46-4CB4-B0EEA18635CA}"/>
              </a:ext>
            </a:extLst>
          </p:cNvPr>
          <p:cNvSpPr/>
          <p:nvPr/>
        </p:nvSpPr>
        <p:spPr>
          <a:xfrm>
            <a:off x="21947939" y="24482729"/>
            <a:ext cx="2230408" cy="26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41641"/>
            <a:r>
              <a:rPr lang="en-US" sz="2800" b="1" dirty="0">
                <a:solidFill>
                  <a:srgbClr val="132B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🇪🇸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Spain</a:t>
            </a:r>
          </a:p>
        </p:txBody>
      </p:sp>
      <p:sp>
        <p:nvSpPr>
          <p:cNvPr id="102" name="Text 186">
            <a:extLst>
              <a:ext uri="{FF2B5EF4-FFF2-40B4-BE49-F238E27FC236}">
                <a16:creationId xmlns:a16="http://schemas.microsoft.com/office/drawing/2014/main" id="{52146A76-CCA2-50B8-0E39-CF20F44408FF}"/>
              </a:ext>
            </a:extLst>
          </p:cNvPr>
          <p:cNvSpPr/>
          <p:nvPr/>
        </p:nvSpPr>
        <p:spPr>
          <a:xfrm>
            <a:off x="24004186" y="24192067"/>
            <a:ext cx="7888445" cy="362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841641">
              <a:spcAft>
                <a:spcPts val="81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3. START Madrid – FJD; </a:t>
            </a:r>
          </a:p>
          <a:p>
            <a:pPr defTabSz="841641">
              <a:spcAft>
                <a:spcPts val="81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4. Hospital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Universitari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Vall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d'Hebron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Barcelona</a:t>
            </a:r>
          </a:p>
        </p:txBody>
      </p:sp>
      <p:sp>
        <p:nvSpPr>
          <p:cNvPr id="114" name="Shape 68">
            <a:extLst>
              <a:ext uri="{FF2B5EF4-FFF2-40B4-BE49-F238E27FC236}">
                <a16:creationId xmlns:a16="http://schemas.microsoft.com/office/drawing/2014/main" id="{A8B163F2-C3C2-CEEC-F1A8-1C81B7604099}"/>
              </a:ext>
            </a:extLst>
          </p:cNvPr>
          <p:cNvSpPr/>
          <p:nvPr/>
        </p:nvSpPr>
        <p:spPr>
          <a:xfrm>
            <a:off x="439706" y="25908564"/>
            <a:ext cx="10515600" cy="50292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15" name="Text 69">
            <a:extLst>
              <a:ext uri="{FF2B5EF4-FFF2-40B4-BE49-F238E27FC236}">
                <a16:creationId xmlns:a16="http://schemas.microsoft.com/office/drawing/2014/main" id="{6A387976-881E-DD0B-E1C6-6F292F8A8A74}"/>
              </a:ext>
            </a:extLst>
          </p:cNvPr>
          <p:cNvSpPr/>
          <p:nvPr/>
        </p:nvSpPr>
        <p:spPr>
          <a:xfrm>
            <a:off x="810098" y="25908564"/>
            <a:ext cx="10149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lt1"/>
                </a:solidFill>
                <a:latin typeface="Inter"/>
              </a:rPr>
              <a:t>PRECLINICAL DATA</a:t>
            </a:r>
          </a:p>
        </p:txBody>
      </p:sp>
      <p:sp>
        <p:nvSpPr>
          <p:cNvPr id="116" name="Shape 70">
            <a:extLst>
              <a:ext uri="{FF2B5EF4-FFF2-40B4-BE49-F238E27FC236}">
                <a16:creationId xmlns:a16="http://schemas.microsoft.com/office/drawing/2014/main" id="{B258B5CF-09AD-1F3A-6571-3522EC170427}"/>
              </a:ext>
            </a:extLst>
          </p:cNvPr>
          <p:cNvSpPr/>
          <p:nvPr/>
        </p:nvSpPr>
        <p:spPr>
          <a:xfrm>
            <a:off x="439706" y="26411485"/>
            <a:ext cx="10515600" cy="5435842"/>
          </a:xfrm>
          <a:prstGeom prst="rect">
            <a:avLst/>
          </a:prstGeom>
          <a:solidFill>
            <a:srgbClr val="FFFFFF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7" name="Shape 79">
            <a:extLst>
              <a:ext uri="{FF2B5EF4-FFF2-40B4-BE49-F238E27FC236}">
                <a16:creationId xmlns:a16="http://schemas.microsoft.com/office/drawing/2014/main" id="{C6D1721D-2D70-0284-0B0D-0612C21258CD}"/>
              </a:ext>
            </a:extLst>
          </p:cNvPr>
          <p:cNvSpPr/>
          <p:nvPr/>
        </p:nvSpPr>
        <p:spPr>
          <a:xfrm>
            <a:off x="11227040" y="25908564"/>
            <a:ext cx="10515600" cy="50292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18" name="Text 80">
            <a:extLst>
              <a:ext uri="{FF2B5EF4-FFF2-40B4-BE49-F238E27FC236}">
                <a16:creationId xmlns:a16="http://schemas.microsoft.com/office/drawing/2014/main" id="{E88F5A75-D8F6-DE5F-DC4A-F0A2F8A43CE4}"/>
              </a:ext>
            </a:extLst>
          </p:cNvPr>
          <p:cNvSpPr/>
          <p:nvPr/>
        </p:nvSpPr>
        <p:spPr>
          <a:xfrm>
            <a:off x="11554298" y="25908564"/>
            <a:ext cx="10149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lt1"/>
                </a:solidFill>
                <a:latin typeface="Inter"/>
              </a:rPr>
              <a:t>OBJECTIVES &amp; ENDPOINTS &amp; KEY ELIGIBILITY CRITERIA— PHASE 1</a:t>
            </a:r>
          </a:p>
        </p:txBody>
      </p:sp>
      <p:sp>
        <p:nvSpPr>
          <p:cNvPr id="119" name="Shape 81">
            <a:extLst>
              <a:ext uri="{FF2B5EF4-FFF2-40B4-BE49-F238E27FC236}">
                <a16:creationId xmlns:a16="http://schemas.microsoft.com/office/drawing/2014/main" id="{D10C9C8D-CC58-B0F2-E295-F36395052491}"/>
              </a:ext>
            </a:extLst>
          </p:cNvPr>
          <p:cNvSpPr/>
          <p:nvPr/>
        </p:nvSpPr>
        <p:spPr>
          <a:xfrm>
            <a:off x="11227040" y="26411485"/>
            <a:ext cx="10515600" cy="5435842"/>
          </a:xfrm>
          <a:prstGeom prst="rect">
            <a:avLst/>
          </a:prstGeom>
          <a:solidFill>
            <a:srgbClr val="FFFFFF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20" name="Shape 93">
            <a:extLst>
              <a:ext uri="{FF2B5EF4-FFF2-40B4-BE49-F238E27FC236}">
                <a16:creationId xmlns:a16="http://schemas.microsoft.com/office/drawing/2014/main" id="{72BF1133-4001-2822-F3E6-EB81665BFDE7}"/>
              </a:ext>
            </a:extLst>
          </p:cNvPr>
          <p:cNvSpPr/>
          <p:nvPr/>
        </p:nvSpPr>
        <p:spPr>
          <a:xfrm>
            <a:off x="21971240" y="25908564"/>
            <a:ext cx="10515600" cy="502920"/>
          </a:xfrm>
          <a:prstGeom prst="rect">
            <a:avLst/>
          </a:prstGeom>
          <a:solidFill>
            <a:srgbClr val="07323D"/>
          </a:solidFill>
          <a:ln w="12700">
            <a:solidFill>
              <a:srgbClr val="07323D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21" name="Text 94">
            <a:extLst>
              <a:ext uri="{FF2B5EF4-FFF2-40B4-BE49-F238E27FC236}">
                <a16:creationId xmlns:a16="http://schemas.microsoft.com/office/drawing/2014/main" id="{ED2F6FE5-6CD4-7867-6CAF-F5C5641891B4}"/>
              </a:ext>
            </a:extLst>
          </p:cNvPr>
          <p:cNvSpPr/>
          <p:nvPr/>
        </p:nvSpPr>
        <p:spPr>
          <a:xfrm>
            <a:off x="22298498" y="25908564"/>
            <a:ext cx="10149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lt1"/>
                </a:solidFill>
                <a:latin typeface="Inter"/>
              </a:rPr>
              <a:t>OVERALL STUDY STATUS</a:t>
            </a:r>
          </a:p>
        </p:txBody>
      </p:sp>
      <p:sp>
        <p:nvSpPr>
          <p:cNvPr id="122" name="Shape 95">
            <a:extLst>
              <a:ext uri="{FF2B5EF4-FFF2-40B4-BE49-F238E27FC236}">
                <a16:creationId xmlns:a16="http://schemas.microsoft.com/office/drawing/2014/main" id="{B18FC665-6966-597D-10B6-8A73510F419F}"/>
              </a:ext>
            </a:extLst>
          </p:cNvPr>
          <p:cNvSpPr/>
          <p:nvPr/>
        </p:nvSpPr>
        <p:spPr>
          <a:xfrm>
            <a:off x="21971240" y="26411485"/>
            <a:ext cx="10515600" cy="5435842"/>
          </a:xfrm>
          <a:prstGeom prst="rect">
            <a:avLst/>
          </a:prstGeom>
          <a:solidFill>
            <a:srgbClr val="FFFFFF"/>
          </a:solidFill>
          <a:ln w="9525">
            <a:solidFill>
              <a:srgbClr val="C9D3E0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sp>
        <p:nvSpPr>
          <p:cNvPr id="123" name="Shape 11">
            <a:extLst>
              <a:ext uri="{FF2B5EF4-FFF2-40B4-BE49-F238E27FC236}">
                <a16:creationId xmlns:a16="http://schemas.microsoft.com/office/drawing/2014/main" id="{86002897-4CB5-9ED9-D23B-B361FB4DBA82}"/>
              </a:ext>
            </a:extLst>
          </p:cNvPr>
          <p:cNvSpPr/>
          <p:nvPr/>
        </p:nvSpPr>
        <p:spPr>
          <a:xfrm>
            <a:off x="441068" y="25944638"/>
            <a:ext cx="100999" cy="430772"/>
          </a:xfrm>
          <a:prstGeom prst="rect">
            <a:avLst/>
          </a:prstGeom>
          <a:solidFill>
            <a:srgbClr val="0BBCBC"/>
          </a:solidFill>
          <a:ln w="12700">
            <a:solidFill>
              <a:srgbClr val="0BBCBC"/>
            </a:solidFill>
            <a:prstDash val="solid"/>
          </a:ln>
        </p:spPr>
        <p:txBody>
          <a:bodyPr/>
          <a:lstStyle/>
          <a:p>
            <a:pPr defTabSz="841641"/>
            <a:endParaRPr lang="en-DE" sz="16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Shape 11">
            <a:extLst>
              <a:ext uri="{FF2B5EF4-FFF2-40B4-BE49-F238E27FC236}">
                <a16:creationId xmlns:a16="http://schemas.microsoft.com/office/drawing/2014/main" id="{5445E318-8820-1117-7F72-53B4307E4325}"/>
              </a:ext>
            </a:extLst>
          </p:cNvPr>
          <p:cNvSpPr/>
          <p:nvPr/>
        </p:nvSpPr>
        <p:spPr>
          <a:xfrm>
            <a:off x="11220073" y="25932113"/>
            <a:ext cx="100999" cy="430772"/>
          </a:xfrm>
          <a:prstGeom prst="rect">
            <a:avLst/>
          </a:prstGeom>
          <a:solidFill>
            <a:srgbClr val="0BBCBC"/>
          </a:solidFill>
          <a:ln w="12700">
            <a:solidFill>
              <a:srgbClr val="0BBCBC"/>
            </a:solidFill>
            <a:prstDash val="solid"/>
          </a:ln>
        </p:spPr>
        <p:txBody>
          <a:bodyPr/>
          <a:lstStyle/>
          <a:p>
            <a:pPr defTabSz="841641"/>
            <a:endParaRPr lang="en-DE" sz="16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Shape 11">
            <a:extLst>
              <a:ext uri="{FF2B5EF4-FFF2-40B4-BE49-F238E27FC236}">
                <a16:creationId xmlns:a16="http://schemas.microsoft.com/office/drawing/2014/main" id="{7ACFCA35-373C-6F4B-F6A7-CD82C4A78843}"/>
              </a:ext>
            </a:extLst>
          </p:cNvPr>
          <p:cNvSpPr/>
          <p:nvPr/>
        </p:nvSpPr>
        <p:spPr>
          <a:xfrm>
            <a:off x="21961681" y="25938171"/>
            <a:ext cx="100999" cy="430772"/>
          </a:xfrm>
          <a:prstGeom prst="rect">
            <a:avLst/>
          </a:prstGeom>
          <a:solidFill>
            <a:srgbClr val="0BBCBC"/>
          </a:solidFill>
          <a:ln w="12700">
            <a:solidFill>
              <a:srgbClr val="0BBCBC"/>
            </a:solidFill>
            <a:prstDash val="solid"/>
          </a:ln>
        </p:spPr>
        <p:txBody>
          <a:bodyPr/>
          <a:lstStyle/>
          <a:p>
            <a:pPr defTabSz="841641"/>
            <a:endParaRPr lang="en-DE" sz="16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ADC0F1-6AEA-3187-2FC7-AE44D02958D5}"/>
              </a:ext>
            </a:extLst>
          </p:cNvPr>
          <p:cNvSpPr txBox="1"/>
          <p:nvPr/>
        </p:nvSpPr>
        <p:spPr>
          <a:xfrm>
            <a:off x="512773" y="26620953"/>
            <a:ext cx="10494393" cy="1111073"/>
          </a:xfrm>
          <a:prstGeom prst="rect">
            <a:avLst/>
          </a:prstGeom>
          <a:noFill/>
        </p:spPr>
        <p:txBody>
          <a:bodyPr wrap="square" lIns="246888" tIns="123444" rIns="246888" bIns="123444" anchor="t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TH9619 is a small molecule inhibitor with high selectivity and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nM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potency designed to increase cancer specificity.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3,4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Inter"/>
            </a:endParaRPr>
          </a:p>
        </p:txBody>
      </p:sp>
      <p:sp>
        <p:nvSpPr>
          <p:cNvPr id="39" name="Text 67">
            <a:extLst>
              <a:ext uri="{FF2B5EF4-FFF2-40B4-BE49-F238E27FC236}">
                <a16:creationId xmlns:a16="http://schemas.microsoft.com/office/drawing/2014/main" id="{0948D356-EC63-5EFA-AD7D-A1ED7ECDB2AE}"/>
              </a:ext>
            </a:extLst>
          </p:cNvPr>
          <p:cNvSpPr/>
          <p:nvPr/>
        </p:nvSpPr>
        <p:spPr>
          <a:xfrm>
            <a:off x="735150" y="27921917"/>
            <a:ext cx="10054768" cy="2640230"/>
          </a:xfrm>
          <a:prstGeom prst="rect">
            <a:avLst/>
          </a:prstGeom>
          <a:noFill/>
          <a:ln/>
        </p:spPr>
        <p:txBody>
          <a:bodyPr wrap="square" lIns="0" tIns="69428" rIns="0" bIns="0" rtlCol="0" anchor="t"/>
          <a:lstStyle/>
          <a:p>
            <a:pPr defTabSz="81148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SINGLE-AGENT EFFICACY: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Demonstrated in CRC and NSCLC </a:t>
            </a:r>
            <a:r>
              <a:rPr lang="en-US" sz="2600" i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in vivo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models</a:t>
            </a:r>
          </a:p>
          <a:p>
            <a:pPr defTabSz="81148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OUTPERFORMS SoC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and active in SoC-resistant lines</a:t>
            </a:r>
          </a:p>
          <a:p>
            <a:pPr defTabSz="81148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POTENT TUMOR KILLING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in patient-derived organoids while sparing normal tissue vs SoC</a:t>
            </a:r>
          </a:p>
          <a:p>
            <a:pPr defTabSz="81148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FAVORABLE THERAPEUTIC INDEX 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versus SoC </a:t>
            </a:r>
          </a:p>
          <a:p>
            <a:pPr defTabSz="81148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FAVORABLE TOX PROFILE: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No MTD reached in GLP toxicology studies (dog)</a:t>
            </a:r>
          </a:p>
          <a:p>
            <a:pPr defTabSz="81148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b="1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nM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POTENCY: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MTHFD2 IC₅₀ = 47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nM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 |  MTHFD1 IC₅₀ = 16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nM</a:t>
            </a:r>
            <a:endParaRPr lang="en-US" sz="2600" dirty="0">
              <a:solidFill>
                <a:schemeClr val="tx2">
                  <a:lumMod val="50000"/>
                </a:schemeClr>
              </a:solidFill>
              <a:latin typeface="Inter"/>
            </a:endParaRPr>
          </a:p>
        </p:txBody>
      </p:sp>
      <p:sp>
        <p:nvSpPr>
          <p:cNvPr id="127" name="Text 36">
            <a:extLst>
              <a:ext uri="{FF2B5EF4-FFF2-40B4-BE49-F238E27FC236}">
                <a16:creationId xmlns:a16="http://schemas.microsoft.com/office/drawing/2014/main" id="{14D31CF0-63A2-2A7A-0C29-085971C5EE86}"/>
              </a:ext>
            </a:extLst>
          </p:cNvPr>
          <p:cNvSpPr/>
          <p:nvPr/>
        </p:nvSpPr>
        <p:spPr>
          <a:xfrm>
            <a:off x="914400" y="23507319"/>
            <a:ext cx="31077217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lt1"/>
                </a:solidFill>
                <a:latin typeface="Inter"/>
              </a:rPr>
              <a:t>STUDY SITES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6A27A31-89FB-F0BF-A373-61EAA5E2E79B}"/>
              </a:ext>
            </a:extLst>
          </p:cNvPr>
          <p:cNvSpPr txBox="1"/>
          <p:nvPr/>
        </p:nvSpPr>
        <p:spPr>
          <a:xfrm>
            <a:off x="11270572" y="26620953"/>
            <a:ext cx="10472068" cy="5119181"/>
          </a:xfrm>
          <a:prstGeom prst="rect">
            <a:avLst/>
          </a:prstGeom>
          <a:noFill/>
        </p:spPr>
        <p:txBody>
          <a:bodyPr wrap="square" lIns="246888" tIns="69428" rIns="246888" bIns="123444" anchor="t">
            <a:spAutoFit/>
          </a:bodyPr>
          <a:lstStyle/>
          <a:p>
            <a:pPr defTabSz="440818">
              <a:spcAft>
                <a:spcPts val="81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Primary objectives: </a:t>
            </a:r>
          </a:p>
          <a:p>
            <a:pPr defTabSz="440818">
              <a:spcAft>
                <a:spcPts val="810"/>
              </a:spcAft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To assess the safety, tolerability and MTD and recommended dose(s)) of TH9619 as monotherapy in patients with selected solid tumors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Inter"/>
            </a:endParaRPr>
          </a:p>
          <a:p>
            <a:pPr defTabSz="440818">
              <a:spcBef>
                <a:spcPts val="810"/>
              </a:spcBef>
              <a:spcAft>
                <a:spcPts val="81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Key Endpoints of the Phase 1a:</a:t>
            </a:r>
          </a:p>
          <a:p>
            <a:pPr marL="240030" indent="-240030" defTabSz="440818">
              <a:spcAft>
                <a:spcPts val="81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Primary endpoints: frequency, severity and causality of adverse events; tolerability of TH9619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Inter"/>
              <a:ea typeface="Inter"/>
            </a:endParaRPr>
          </a:p>
          <a:p>
            <a:pPr marL="240030" indent="-240030" defTabSz="440818">
              <a:spcAft>
                <a:spcPts val="81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Secondary endpoints: pharmacokinetics, antitumor activity/efficacy per RECIST 1.1 (such as ORR, DoR, PFS)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Inter"/>
              <a:ea typeface="Inter"/>
            </a:endParaRPr>
          </a:p>
          <a:p>
            <a:pPr marL="240030" indent="-240030" defTabSz="440818">
              <a:spcAft>
                <a:spcPts val="81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Exploratory: ctDNA and biomarkers </a:t>
            </a:r>
            <a:endParaRPr lang="en-PH" sz="2800" dirty="0">
              <a:solidFill>
                <a:schemeClr val="tx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29" name="Text 150">
            <a:extLst>
              <a:ext uri="{FF2B5EF4-FFF2-40B4-BE49-F238E27FC236}">
                <a16:creationId xmlns:a16="http://schemas.microsoft.com/office/drawing/2014/main" id="{74A1104F-968E-7B64-4E73-8FA143BF57BD}"/>
              </a:ext>
            </a:extLst>
          </p:cNvPr>
          <p:cNvSpPr/>
          <p:nvPr/>
        </p:nvSpPr>
        <p:spPr>
          <a:xfrm>
            <a:off x="22409252" y="27007504"/>
            <a:ext cx="9818503" cy="3444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48603" indent="-248603" defTabSz="841641">
              <a:spcAft>
                <a:spcPts val="162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Study initiated (first patient dosed) in September 2025</a:t>
            </a:r>
          </a:p>
          <a:p>
            <a:pPr marL="248603" indent="-248603" defTabSz="841641">
              <a:spcAft>
                <a:spcPts val="162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Dose escalation is ongoing</a:t>
            </a:r>
          </a:p>
          <a:p>
            <a:pPr marL="248603" indent="-248603" defTabSz="841641">
              <a:spcAft>
                <a:spcPts val="162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4 active sites in UK, France, Spain </a:t>
            </a:r>
          </a:p>
          <a:p>
            <a:pPr marL="248603" indent="-248603" defTabSz="841641">
              <a:spcAft>
                <a:spcPts val="162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European site expansion planned</a:t>
            </a:r>
          </a:p>
          <a:p>
            <a:pPr marL="248603" indent="-248603" defTabSz="841641">
              <a:spcAft>
                <a:spcPts val="162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Clinical data expected to be published in 2027</a:t>
            </a:r>
          </a:p>
          <a:p>
            <a:pPr marL="248603" indent="-248603" defTabSz="841641">
              <a:spcAft>
                <a:spcPts val="1620"/>
              </a:spcAft>
              <a:buClr>
                <a:srgbClr val="0ABCB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Biomarkers being explored in parallel</a:t>
            </a:r>
          </a:p>
        </p:txBody>
      </p:sp>
      <p:sp>
        <p:nvSpPr>
          <p:cNvPr id="130" name="Text 77">
            <a:extLst>
              <a:ext uri="{FF2B5EF4-FFF2-40B4-BE49-F238E27FC236}">
                <a16:creationId xmlns:a16="http://schemas.microsoft.com/office/drawing/2014/main" id="{A0ACD7B2-0E8C-C716-5B05-2E4F19589224}"/>
              </a:ext>
            </a:extLst>
          </p:cNvPr>
          <p:cNvSpPr/>
          <p:nvPr/>
        </p:nvSpPr>
        <p:spPr>
          <a:xfrm>
            <a:off x="16916400" y="33005436"/>
            <a:ext cx="15486293" cy="1787970"/>
          </a:xfrm>
          <a:prstGeom prst="rect">
            <a:avLst/>
          </a:prstGeom>
          <a:noFill/>
          <a:ln/>
        </p:spPr>
        <p:txBody>
          <a:bodyPr wrap="square" lIns="246888" tIns="123444" rIns="246888" bIns="123444" rtlCol="0" anchor="t"/>
          <a:lstStyle/>
          <a:p>
            <a:pPr marL="17145" indent="-17145" defTabSz="841641">
              <a:spcAft>
                <a:spcPts val="162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CRC, colorectal cancer; ctDNA, circulating tumor DNA; DNA, deoxyribonucleic acid; DoR, duration of response; ECOG PS, Eastern Cooperative Oncology Group Performance Status; GC, gastric cancer; GEJC, gastroesophageal junction cancer; GLP, Good Laboratory Practice; HNSCC, head and neck squamous cell carcinoma; IC₅₀, half-maximal inhibitory concentration;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i.v.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intravenous; MTD, maximum tolerated dose; MTHFD1/2, methylenetetrahydrofolate dehydrogenase 1/2; N, number of patients;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nM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nanomolar; NSCLC, non-small cell lung cancer; ODIN, study name; ORR, objective response rate; PK, pharmacokinetics; RECIST 1.1, Response Evaluation Criteria version 1.1; SHMT1, serine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hydroxymethyltransferase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1; SoC, standard of care; THF, tetrahydrofolate</a:t>
            </a:r>
          </a:p>
        </p:txBody>
      </p:sp>
      <p:sp>
        <p:nvSpPr>
          <p:cNvPr id="131" name="Text 77">
            <a:extLst>
              <a:ext uri="{FF2B5EF4-FFF2-40B4-BE49-F238E27FC236}">
                <a16:creationId xmlns:a16="http://schemas.microsoft.com/office/drawing/2014/main" id="{A7F97EC0-55A5-0ED8-8B0E-1AEF6322A4F0}"/>
              </a:ext>
            </a:extLst>
          </p:cNvPr>
          <p:cNvSpPr/>
          <p:nvPr/>
        </p:nvSpPr>
        <p:spPr>
          <a:xfrm>
            <a:off x="789763" y="32972124"/>
            <a:ext cx="15267812" cy="1796920"/>
          </a:xfrm>
          <a:prstGeom prst="rect">
            <a:avLst/>
          </a:prstGeom>
          <a:noFill/>
          <a:ln/>
        </p:spPr>
        <p:txBody>
          <a:bodyPr wrap="square" lIns="0" tIns="123444" rIns="246888" bIns="123444" rtlCol="0" anchor="t"/>
          <a:lstStyle/>
          <a:p>
            <a:pPr defTabSz="841641">
              <a:spcAft>
                <a:spcPts val="81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Acknowledgements: This study is funded and conducted by One-carbon Therapeutics AB.</a:t>
            </a:r>
          </a:p>
          <a:p>
            <a:pPr defTabSz="841641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Lead Author Disclosures Victor Moreno: Employee of START. Consulting fees from: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Abbvie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Roche, Bayer, BMS, Janssen,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Syneos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Affimed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Astra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Zeneca,Merck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Ellipses Pharma.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Pharmamar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ViroFend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Miltenyi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, Pan-Cancer T Contact details for presenting author: victor.moreno@startmadrid.com</a:t>
            </a:r>
          </a:p>
          <a:p>
            <a:pPr defTabSz="841641">
              <a:spcBef>
                <a:spcPts val="810"/>
              </a:spcBef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References: 1. Nilsson R et al. Nature Communications 2014; 5:3128; 2.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Adapted from The Human Protein Atlas (proteinatlas.org), Pathology Atlas. Survival analysis based on TCGA data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; 3.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Bonagas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et al. Nature Cancer 2022; 3;156-172;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4. Gustafsson R et al. Cancer Research 2017; 77:937–948; 5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. Green et al. Nature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Inter"/>
              </a:rPr>
              <a:t>Metabolism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 2023; 5(4):642-659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nter"/>
              </a:rPr>
              <a:t>; 6. CT.gov ID NCT07151040</a:t>
            </a:r>
          </a:p>
          <a:p>
            <a:pPr defTabSz="841641">
              <a:spcAft>
                <a:spcPts val="1620"/>
              </a:spcAft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Inter"/>
            </a:endParaRPr>
          </a:p>
        </p:txBody>
      </p:sp>
      <p:sp>
        <p:nvSpPr>
          <p:cNvPr id="132" name="Text 69">
            <a:extLst>
              <a:ext uri="{FF2B5EF4-FFF2-40B4-BE49-F238E27FC236}">
                <a16:creationId xmlns:a16="http://schemas.microsoft.com/office/drawing/2014/main" id="{7D7E2170-91F9-134F-5B9B-2561A2CB229F}"/>
              </a:ext>
            </a:extLst>
          </p:cNvPr>
          <p:cNvSpPr/>
          <p:nvPr/>
        </p:nvSpPr>
        <p:spPr>
          <a:xfrm>
            <a:off x="764838" y="32439399"/>
            <a:ext cx="10149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lt1"/>
                </a:solidFill>
                <a:latin typeface="Inter"/>
              </a:rPr>
              <a:t>NOTES</a:t>
            </a:r>
          </a:p>
        </p:txBody>
      </p:sp>
      <p:sp>
        <p:nvSpPr>
          <p:cNvPr id="133" name="Text 69">
            <a:extLst>
              <a:ext uri="{FF2B5EF4-FFF2-40B4-BE49-F238E27FC236}">
                <a16:creationId xmlns:a16="http://schemas.microsoft.com/office/drawing/2014/main" id="{A9336BCC-44E0-8234-52CF-09272CF3F114}"/>
              </a:ext>
            </a:extLst>
          </p:cNvPr>
          <p:cNvSpPr/>
          <p:nvPr/>
        </p:nvSpPr>
        <p:spPr>
          <a:xfrm>
            <a:off x="17168663" y="32439399"/>
            <a:ext cx="10149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811485"/>
            <a:r>
              <a:rPr lang="en-DE" sz="2800" b="1" spc="97" dirty="0">
                <a:solidFill>
                  <a:schemeClr val="bg1"/>
                </a:solidFill>
                <a:latin typeface="Inter"/>
              </a:rPr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24929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6d6865-5a42-42db-9d91-cc60f3916254" xsi:nil="true"/>
    <lcf76f155ced4ddcb4097134ff3c332f xmlns="1daf1d65-c7d2-470d-b0ee-9eb0bdddec0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B75A52EC72445B152E6B0C96A4A8F" ma:contentTypeVersion="14" ma:contentTypeDescription="Create a new document." ma:contentTypeScope="" ma:versionID="983a4cef097e740f55ce5a190c7799d7">
  <xsd:schema xmlns:xsd="http://www.w3.org/2001/XMLSchema" xmlns:xs="http://www.w3.org/2001/XMLSchema" xmlns:p="http://schemas.microsoft.com/office/2006/metadata/properties" xmlns:ns2="1daf1d65-c7d2-470d-b0ee-9eb0bdddec0b" xmlns:ns3="6f6d6865-5a42-42db-9d91-cc60f3916254" targetNamespace="http://schemas.microsoft.com/office/2006/metadata/properties" ma:root="true" ma:fieldsID="190a031ff5f178f1f500c97ba967dcac" ns2:_="" ns3:_="">
    <xsd:import namespace="1daf1d65-c7d2-470d-b0ee-9eb0bdddec0b"/>
    <xsd:import namespace="6f6d6865-5a42-42db-9d91-cc60f39162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f1d65-c7d2-470d-b0ee-9eb0bddde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a5763ed-2300-4f97-a059-58fad0696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d6865-5a42-42db-9d91-cc60f39162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6e38ab-7d41-4216-bd34-e56cd6653469}" ma:internalName="TaxCatchAll" ma:showField="CatchAllData" ma:web="6f6d6865-5a42-42db-9d91-cc60f39162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C724C-E673-4BF7-861A-152711DA452A}">
  <ds:schemaRefs>
    <ds:schemaRef ds:uri="http://schemas.microsoft.com/office/infopath/2007/PartnerControls"/>
    <ds:schemaRef ds:uri="6f6d6865-5a42-42db-9d91-cc60f3916254"/>
    <ds:schemaRef ds:uri="http://purl.org/dc/elements/1.1/"/>
    <ds:schemaRef ds:uri="http://purl.org/dc/terms/"/>
    <ds:schemaRef ds:uri="1daf1d65-c7d2-470d-b0ee-9eb0bdddec0b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6EB4F1-AB85-4ADE-BDEC-3D4B7D079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af1d65-c7d2-470d-b0ee-9eb0bdddec0b"/>
    <ds:schemaRef ds:uri="6f6d6865-5a42-42db-9d91-cc60f39162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F7A84C-3B31-4E56-B224-E710BF535A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1197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 TH3619 Trial-in-Progress Poster (Portrait)</dc:title>
  <dc:subject>PptxGenJS Presentation</dc:subject>
  <dc:creator>M. Gaspar</dc:creator>
  <cp:lastModifiedBy>Marcia Gaspar</cp:lastModifiedBy>
  <cp:revision>16</cp:revision>
  <dcterms:created xsi:type="dcterms:W3CDTF">2026-05-15T10:40:44Z</dcterms:created>
  <dcterms:modified xsi:type="dcterms:W3CDTF">2026-05-15T17:25:33Z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0x0101007D9B75A52EC72445B152E6B0C96A4A8F</vt:lpwstr>
  </property>
  <property fmtid="{D5CDD505-2E9C-101B-9397-08002B2CF9AE}" pid="3" name="MediaServiceImageTags">
    <vt:lpwstr/>
  </property>
</Properties>
</file>